
<file path=[Content_Types].xml><?xml version="1.0" encoding="utf-8"?>
<Types xmlns="http://schemas.openxmlformats.org/package/2006/content-types">
  <Default Extension="jpeg" ContentType="image/jpeg"/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embeddedFontLst>
    <p:embeddedFont>
      <p:font typeface="OPPOSans R"/>
      <p:regular r:id="rId33"/>
    </p:embeddedFont>
    <p:embeddedFont>
      <p:font typeface="OPPOSans H"/>
      <p:regular r:id="rId34"/>
    </p:embeddedFont>
    <p:embeddedFont>
      <p:font typeface="HelloFont WenYiHei"/>
      <p:regular r:id="rId35"/>
    </p:embeddedFont>
    <p:embeddedFont>
      <p:font typeface="OPPOSans B"/>
      <p:regular r:id="rId36"/>
    </p:embeddedFont>
    <p:embeddedFont>
      <p:font typeface="Source Han Sans"/>
      <p:regular r:id="rId37"/>
    </p:embeddedFont>
    <p:embeddedFont>
      <p:font typeface="Source Han Sans CN Bold"/>
      <p:regular r:id="rId38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slide" Target="slides/slide25.xml"/>
<Relationship Id="rId28" Type="http://schemas.openxmlformats.org/officeDocument/2006/relationships/slide" Target="slides/slide26.xml"/>
<Relationship Id="rId29" Type="http://schemas.openxmlformats.org/officeDocument/2006/relationships/slide" Target="slides/slide27.xml"/>
<Relationship Id="rId30" Type="http://schemas.openxmlformats.org/officeDocument/2006/relationships/slide" Target="slides/slide28.xml"/>
<Relationship Id="rId31" Type="http://schemas.openxmlformats.org/officeDocument/2006/relationships/slide" Target="slides/slide29.xml"/>
<Relationship Id="rId32" Type="http://schemas.openxmlformats.org/officeDocument/2006/relationships/slide" Target="slides/slide30.xml"/>
<Relationship Id="rId33" Type="http://schemas.openxmlformats.org/officeDocument/2006/relationships/font" Target="fonts/font6.fntdata"/>
<Relationship Id="rId34" Type="http://schemas.openxmlformats.org/officeDocument/2006/relationships/font" Target="fonts/font2.fntdata"/>
<Relationship Id="rId35" Type="http://schemas.openxmlformats.org/officeDocument/2006/relationships/font" Target="fonts/font1.fntdata"/>
<Relationship Id="rId36" Type="http://schemas.openxmlformats.org/officeDocument/2006/relationships/font" Target="fonts/font5.fntdata"/>
<Relationship Id="rId37" Type="http://schemas.openxmlformats.org/officeDocument/2006/relationships/font" Target="fonts/font4.fntdata"/>
<Relationship Id="rId38" Type="http://schemas.openxmlformats.org/officeDocument/2006/relationships/font" Target="fonts/font3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jpe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4.png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2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2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2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Relationship Id="rId3" Type="http://schemas.openxmlformats.org/officeDocument/2006/relationships/image" Target="../media/image9.png"/>
<Relationship Id="rId4" Type="http://schemas.openxmlformats.org/officeDocument/2006/relationships/image" Target="../media/image15.png"/>
<Relationship Id="rId5" Type="http://schemas.openxmlformats.org/officeDocument/2006/relationships/image" Target="../media/image12.png"/>
</Relationships>
</file>

<file path=ppt/slides/_rels/slide2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Relationship Id="rId3" Type="http://schemas.openxmlformats.org/officeDocument/2006/relationships/image" Target="../media/image3.jpe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3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23" t="0" r="123" b="0"/>
          <a:stretch>
            <a:fillRect/>
          </a:stretch>
        </p:blipFill>
        <p:spPr>
          <a:xfrm rot="0" flipH="0" flipV="0">
            <a:off x="1619249" y="0"/>
            <a:ext cx="105727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18300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37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67365" y="52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14611" y="5593640"/>
            <a:ext cx="2256676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  <a:alpha val="7000"/>
                </a:schemeClr>
              </a:gs>
              <a:gs pos="94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420224" y="5593640"/>
            <a:ext cx="2256676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  <a:alpha val="7000"/>
                </a:schemeClr>
              </a:gs>
              <a:gs pos="94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98949" y="5606433"/>
            <a:ext cx="2088000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汇报人：AiPPT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504562" y="5606433"/>
            <a:ext cx="2088000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汇报时间：XXX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14611" y="4299737"/>
            <a:ext cx="183685" cy="183685"/>
          </a:xfrm>
          <a:prstGeom prst="donu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1086794" y="4365712"/>
            <a:ext cx="519947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4000">
                <a:schemeClr val="accent3">
                  <a:alpha val="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1">
            <a:off x="11257597" y="6304801"/>
            <a:ext cx="347346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3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11329352" y="6371099"/>
            <a:ext cx="275591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3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11401425" y="6443889"/>
            <a:ext cx="203518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3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1">
            <a:off x="9188904" y="633515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43618" y="389905"/>
            <a:ext cx="132837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35965" y="1303030"/>
            <a:ext cx="6668135" cy="2862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Large Language Models (LLMs)Evolution, Techniques, and Supply Chain Innovations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610610" y="1861458"/>
            <a:ext cx="7879714" cy="756000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88975" y="1465457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246045" y="1446408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22295" y="1677796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858330" y="1900276"/>
            <a:ext cx="7384274" cy="663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RAG combines retrieval of relevant information with text generation to provide more accurate responses.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610610" y="3461724"/>
            <a:ext cx="7879714" cy="756000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88975" y="3065724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246045" y="3046675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2295" y="3278063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858330" y="3511146"/>
            <a:ext cx="7384274" cy="654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 SCM, RAG can be used to answer complex queries about supply chain operations by retrieving relevant data from a knowledge base.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610610" y="5061991"/>
            <a:ext cx="7879714" cy="756000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88975" y="4665991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246045" y="4646942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2295" y="4878330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858330" y="5111413"/>
            <a:ext cx="7384274" cy="654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example, RAG can be used to answer questions about supplier performance by retrieving and summarizing relevant supplier reviews and ratings.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Retrieval Augmented Generation (RAG)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6534" r="0" b="6534"/>
          <a:stretch>
            <a:fillRect/>
          </a:stretch>
        </p:blipFill>
        <p:spPr>
          <a:xfrm rot="0" flipH="1" flipV="0">
            <a:off x="-202674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1" flipV="0">
            <a:off x="-49802" y="0"/>
            <a:ext cx="1224180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37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74773" y="1519191"/>
            <a:ext cx="3938085" cy="1312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06188" y="2913378"/>
            <a:ext cx="183685" cy="183685"/>
          </a:xfrm>
          <a:prstGeom prst="donu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6217640" y="2992520"/>
            <a:ext cx="519947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689770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35482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185631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7365" y="52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968302" y="-444500"/>
            <a:ext cx="2707761" cy="32766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422900" y="3214838"/>
            <a:ext cx="6253163" cy="2302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AgentsArchitecture, CrewAI, Supply Chain Automation</a:t>
            </a: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2060" y="3423245"/>
            <a:ext cx="10767880" cy="7921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0" blurRad="190500" dir="0" sx="100000" sy="100000" kx="0" ky="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768012" y="3506271"/>
            <a:ext cx="599440" cy="59944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7732" y="1130300"/>
            <a:ext cx="4140000" cy="2000377"/>
          </a:xfrm>
          <a:prstGeom prst="roundRect">
            <a:avLst>
              <a:gd name="adj" fmla="val 627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304800" dir="0" sx="102000" sy="102000" kx="0" ky="0" algn="ctr" rotWithShape="0">
              <a:schemeClr val="accent1">
                <a:alpha val="13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63077" y="1471977"/>
            <a:ext cx="3600000" cy="15171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Agents are autonomous entities that can perform specific tasks in a supply chain.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 rot="0" flipH="0" flipV="0">
            <a:off x="1257613" y="1359483"/>
            <a:ext cx="3600000" cy="0"/>
          </a:xfrm>
          <a:prstGeom prst="line">
            <a:avLst/>
          </a:prstGeom>
          <a:noFill/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 rot="0" flipH="0" flipV="1">
            <a:off x="1257613" y="1334107"/>
            <a:ext cx="790842" cy="507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101498" tIns="50749" rIns="101498" bIns="5074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811847" y="3506271"/>
            <a:ext cx="599440" cy="59944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1568" y="1130300"/>
            <a:ext cx="4140000" cy="2000377"/>
          </a:xfrm>
          <a:prstGeom prst="roundRect">
            <a:avLst>
              <a:gd name="adj" fmla="val 627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304800" dir="0" sx="102000" sy="102000" kx="0" ky="0" algn="ctr" rotWithShape="0">
              <a:schemeClr val="accent1">
                <a:alpha val="13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06913" y="1471977"/>
            <a:ext cx="3600000" cy="15171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example, an agent can be designed to automatically reorder stock when inventory levels fall below a certain threshold.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0" flipV="0">
            <a:off x="7301449" y="1359483"/>
            <a:ext cx="3600000" cy="0"/>
          </a:xfrm>
          <a:prstGeom prst="line">
            <a:avLst/>
          </a:prstGeom>
          <a:noFill/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 rot="0" flipH="0" flipV="1">
            <a:off x="7301449" y="1334107"/>
            <a:ext cx="790842" cy="507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101498" tIns="50749" rIns="101498" bIns="5074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789930" y="3506271"/>
            <a:ext cx="599440" cy="59944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019650" y="4322982"/>
            <a:ext cx="4140000" cy="2000377"/>
          </a:xfrm>
          <a:prstGeom prst="roundRect">
            <a:avLst>
              <a:gd name="adj" fmla="val 627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304800" dir="0" sx="102000" sy="102000" kx="0" ky="0" algn="ctr" rotWithShape="0">
              <a:schemeClr val="accent1">
                <a:alpha val="13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284995" y="4664659"/>
            <a:ext cx="3600000" cy="15171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They can be designed to handle various aspects of SCM such as procurement, logistics, and inventory management.</a:t>
            </a: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rot="0" flipH="0" flipV="0">
            <a:off x="4279531" y="4552165"/>
            <a:ext cx="3600000" cy="0"/>
          </a:xfrm>
          <a:prstGeom prst="line">
            <a:avLst/>
          </a:prstGeom>
          <a:noFill/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 rot="0" flipH="0" flipV="1">
            <a:off x="4279531" y="4526789"/>
            <a:ext cx="790842" cy="507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101498" tIns="50749" rIns="101498" bIns="5074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710877" y="3656377"/>
            <a:ext cx="704400" cy="2979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746177" y="3656377"/>
            <a:ext cx="704400" cy="2979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743377" y="3656377"/>
            <a:ext cx="704400" cy="2979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Agent Architecture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378640" y="3566355"/>
            <a:ext cx="12080239" cy="325119"/>
          </a:xfrm>
          <a:custGeom>
            <a:avLst/>
            <a:gdLst>
              <a:gd name="connsiteX0" fmla="*/ 11308074 w 11778307"/>
              <a:gd name="connsiteY0" fmla="*/ 0 h 308807"/>
              <a:gd name="connsiteX1" fmla="*/ 11778307 w 11778307"/>
              <a:gd name="connsiteY1" fmla="*/ 308807 h 308807"/>
              <a:gd name="connsiteX2" fmla="*/ 0 w 11778307"/>
              <a:gd name="connsiteY2" fmla="*/ 308807 h 308807"/>
              <a:gd name="connsiteX3" fmla="*/ 0 w 11778307"/>
              <a:gd name="connsiteY3" fmla="*/ 193041 h 308807"/>
              <a:gd name="connsiteX4" fmla="*/ 11308074 w 11778307"/>
              <a:gd name="connsiteY4" fmla="*/ 193041 h 308807"/>
            </a:gdLst>
            <a:rect l="l" t="t" r="r" b="b"/>
            <a:pathLst>
              <a:path w="11778307" h="308807">
                <a:moveTo>
                  <a:pt x="11308074" y="0"/>
                </a:moveTo>
                <a:lnTo>
                  <a:pt x="11778307" y="308807"/>
                </a:lnTo>
                <a:lnTo>
                  <a:pt x="0" y="308807"/>
                </a:lnTo>
                <a:lnTo>
                  <a:pt x="0" y="193041"/>
                </a:lnTo>
                <a:lnTo>
                  <a:pt x="11308074" y="19304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53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96835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dist="76200" blurRad="152400" dir="5400000" sx="100000" sy="100000" kx="0" ky="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18778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0" flipV="1">
            <a:off x="-119266" y="5305406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721725" y="617339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20411" y="4437674"/>
            <a:ext cx="3816000" cy="17980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CrewAI is a platform that enables the creation and management of collaborative agents.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026622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dist="76200" blurRad="152400" dir="5400000" sx="100000" sy="100000" kx="0" ky="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148565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3171658" y="2309359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012649" y="137734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280889" y="1377348"/>
            <a:ext cx="3816000" cy="17980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It can be used to automate complex supply chain workflows by coordinating the actions of multiple agents.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273126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dist="76200" blurRad="152400" dir="5400000" sx="100000" sy="100000" kx="0" ky="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395069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 flipH="0" flipV="1">
            <a:off x="6486070" y="5305406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1">
            <a:off x="7327061" y="617339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625747" y="4437674"/>
            <a:ext cx="3816000" cy="17980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example, CrewAI can be used to automate the process of handling supplier disputes by coordinating between procurement, legal, and logistics agents.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CrewAI for Supply Chain Automation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4172" y="2722810"/>
            <a:ext cx="3233227" cy="16070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There are several successful case studies of using agents for SCM automation.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4172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00666" y="4780470"/>
            <a:ext cx="2560239" cy="2077530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99581" y="4497738"/>
            <a:ext cx="2562408" cy="60766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79387" y="2722810"/>
            <a:ext cx="3233227" cy="16070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One example is the use of agents to optimize warehouse operations by automating the process of picking and packing orders.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79387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EDEE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815881" y="4780470"/>
            <a:ext cx="2560239" cy="207753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814796" y="4497738"/>
            <a:ext cx="2562408" cy="607662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86813" y="2722810"/>
            <a:ext cx="3233227" cy="16070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Another example is the use of agents to manage supplier relationships by automating the process of sending and receiving purchase orders.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286813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623307" y="4780470"/>
            <a:ext cx="2560239" cy="2077530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622222" y="4497738"/>
            <a:ext cx="2562408" cy="60766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630371" y="5628910"/>
            <a:ext cx="546110" cy="50519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801057" y="5628910"/>
            <a:ext cx="577040" cy="505190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012786" y="5628910"/>
            <a:ext cx="535997" cy="50519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Case Studies in SCM Automation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6534" r="0" b="6534"/>
          <a:stretch>
            <a:fillRect/>
          </a:stretch>
        </p:blipFill>
        <p:spPr>
          <a:xfrm rot="0" flipH="1" flipV="0">
            <a:off x="-202674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1" flipV="0">
            <a:off x="-49802" y="0"/>
            <a:ext cx="1224180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37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74773" y="1519191"/>
            <a:ext cx="3938085" cy="1312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06188" y="2913378"/>
            <a:ext cx="183685" cy="183685"/>
          </a:xfrm>
          <a:prstGeom prst="donu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6217640" y="2992520"/>
            <a:ext cx="519947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689770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35482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185631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7365" y="52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968302" y="-444500"/>
            <a:ext cx="2707761" cy="32766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422900" y="3214838"/>
            <a:ext cx="6253163" cy="2302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3048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Knowledge GraphsLLM Integration &amp; Industry Use Cases</a:t>
            </a: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1028700"/>
            <a:ext cx="6857046" cy="6346768"/>
          </a:xfrm>
          <a:custGeom>
            <a:avLst/>
            <a:gdLst>
              <a:gd name="connsiteX0" fmla="*/ 0 w 4515728"/>
              <a:gd name="connsiteY0" fmla="*/ 0 h 4179685"/>
              <a:gd name="connsiteX1" fmla="*/ 2932042 w 4515728"/>
              <a:gd name="connsiteY1" fmla="*/ 0 h 4179685"/>
              <a:gd name="connsiteX2" fmla="*/ 4515728 w 4515728"/>
              <a:gd name="connsiteY2" fmla="*/ 3167372 h 4179685"/>
              <a:gd name="connsiteX3" fmla="*/ 4009572 w 4515728"/>
              <a:gd name="connsiteY3" fmla="*/ 4179685 h 4179685"/>
              <a:gd name="connsiteX4" fmla="*/ 0 w 4515728"/>
              <a:gd name="connsiteY4" fmla="*/ 4179685 h 4179685"/>
            </a:gdLst>
            <a:rect l="l" t="t" r="r" b="b"/>
            <a:pathLst>
              <a:path w="4515728" h="4179685">
                <a:moveTo>
                  <a:pt x="0" y="0"/>
                </a:moveTo>
                <a:lnTo>
                  <a:pt x="2932042" y="0"/>
                </a:lnTo>
                <a:lnTo>
                  <a:pt x="4515728" y="3167372"/>
                </a:lnTo>
                <a:lnTo>
                  <a:pt x="4009572" y="4179685"/>
                </a:lnTo>
                <a:lnTo>
                  <a:pt x="0" y="4179685"/>
                </a:lnTo>
                <a:close/>
              </a:path>
            </a:pathLst>
          </a:custGeom>
          <a:solidFill>
            <a:schemeClr val="bg1">
              <a:lumMod val="95000"/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2852212"/>
            <a:ext cx="4327852" cy="4005788"/>
          </a:xfrm>
          <a:custGeom>
            <a:avLst/>
            <a:gdLst>
              <a:gd name="connsiteX0" fmla="*/ 0 w 4515728"/>
              <a:gd name="connsiteY0" fmla="*/ 0 h 4179685"/>
              <a:gd name="connsiteX1" fmla="*/ 2932042 w 4515728"/>
              <a:gd name="connsiteY1" fmla="*/ 0 h 4179685"/>
              <a:gd name="connsiteX2" fmla="*/ 4515728 w 4515728"/>
              <a:gd name="connsiteY2" fmla="*/ 3167372 h 4179685"/>
              <a:gd name="connsiteX3" fmla="*/ 4009572 w 4515728"/>
              <a:gd name="connsiteY3" fmla="*/ 4179685 h 4179685"/>
              <a:gd name="connsiteX4" fmla="*/ 0 w 4515728"/>
              <a:gd name="connsiteY4" fmla="*/ 4179685 h 4179685"/>
            </a:gdLst>
            <a:rect l="l" t="t" r="r" b="b"/>
            <a:pathLst>
              <a:path w="4515728" h="4179685">
                <a:moveTo>
                  <a:pt x="0" y="0"/>
                </a:moveTo>
                <a:lnTo>
                  <a:pt x="2932042" y="0"/>
                </a:lnTo>
                <a:lnTo>
                  <a:pt x="4515728" y="3167372"/>
                </a:lnTo>
                <a:lnTo>
                  <a:pt x="4009572" y="4179685"/>
                </a:lnTo>
                <a:lnTo>
                  <a:pt x="0" y="4179685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0" y="6268814"/>
            <a:ext cx="493466" cy="589186"/>
          </a:xfrm>
          <a:custGeom>
            <a:avLst/>
            <a:gdLst>
              <a:gd name="connsiteX0" fmla="*/ 0 w 797754"/>
              <a:gd name="connsiteY0" fmla="*/ 0 h 952500"/>
              <a:gd name="connsiteX1" fmla="*/ 490667 w 797754"/>
              <a:gd name="connsiteY1" fmla="*/ 0 h 952500"/>
              <a:gd name="connsiteX2" fmla="*/ 797754 w 797754"/>
              <a:gd name="connsiteY2" fmla="*/ 614175 h 952500"/>
              <a:gd name="connsiteX3" fmla="*/ 628592 w 797754"/>
              <a:gd name="connsiteY3" fmla="*/ 952500 h 952500"/>
              <a:gd name="connsiteX4" fmla="*/ 0 w 797754"/>
              <a:gd name="connsiteY4" fmla="*/ 952500 h 952500"/>
            </a:gdLst>
            <a:rect l="l" t="t" r="r" b="b"/>
            <a:pathLst>
              <a:path w="797754" h="952500">
                <a:moveTo>
                  <a:pt x="0" y="0"/>
                </a:moveTo>
                <a:lnTo>
                  <a:pt x="490667" y="0"/>
                </a:lnTo>
                <a:lnTo>
                  <a:pt x="797754" y="614175"/>
                </a:lnTo>
                <a:lnTo>
                  <a:pt x="628592" y="952500"/>
                </a:lnTo>
                <a:lnTo>
                  <a:pt x="0" y="9525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5417" t="14828" r="58228" b="8873"/>
          <a:stretch>
            <a:fillRect/>
          </a:stretch>
        </p:blipFill>
        <p:spPr>
          <a:xfrm rot="0" flipH="0" flipV="0">
            <a:off x="6601866" y="1534028"/>
            <a:ext cx="4917034" cy="4762632"/>
          </a:xfrm>
          <a:custGeom>
            <a:avLst/>
            <a:gdLst/>
            <a:rect l="l" t="t" r="r" b="b"/>
            <a:pathLst>
              <a:path w="4914900" h="4762500">
                <a:moveTo>
                  <a:pt x="2786765" y="2421678"/>
                </a:moveTo>
                <a:lnTo>
                  <a:pt x="4331795" y="2421678"/>
                </a:lnTo>
                <a:lnTo>
                  <a:pt x="4917034" y="3592155"/>
                </a:lnTo>
                <a:lnTo>
                  <a:pt x="4331795" y="4762632"/>
                </a:lnTo>
                <a:lnTo>
                  <a:pt x="2786765" y="4762632"/>
                </a:lnTo>
                <a:lnTo>
                  <a:pt x="2201526" y="3592155"/>
                </a:lnTo>
                <a:close/>
                <a:moveTo>
                  <a:pt x="585239" y="1218177"/>
                </a:moveTo>
                <a:lnTo>
                  <a:pt x="2130269" y="1218177"/>
                </a:lnTo>
                <a:lnTo>
                  <a:pt x="2715508" y="2388654"/>
                </a:lnTo>
                <a:lnTo>
                  <a:pt x="2130269" y="3559131"/>
                </a:lnTo>
                <a:lnTo>
                  <a:pt x="585239" y="3559131"/>
                </a:lnTo>
                <a:lnTo>
                  <a:pt x="0" y="2388654"/>
                </a:lnTo>
                <a:close/>
                <a:moveTo>
                  <a:pt x="2786765" y="0"/>
                </a:moveTo>
                <a:lnTo>
                  <a:pt x="4331795" y="0"/>
                </a:lnTo>
                <a:lnTo>
                  <a:pt x="4917034" y="1170477"/>
                </a:lnTo>
                <a:lnTo>
                  <a:pt x="4331795" y="2340954"/>
                </a:lnTo>
                <a:lnTo>
                  <a:pt x="2786765" y="2340954"/>
                </a:lnTo>
                <a:lnTo>
                  <a:pt x="2201526" y="117047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660400" y="1889727"/>
            <a:ext cx="5664200" cy="12354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Knowledge graphs provide a structured representation of knowledge that can be used to enhance LLMs.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3483110"/>
            <a:ext cx="5664200" cy="12354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 SCM, knowledge graphs can be used to represent supply chain entities such as suppliers, products, and locations.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5000263"/>
            <a:ext cx="5664200" cy="12354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example, integrating LLMs with knowledge graphs can help in generating more accurate and context- aware responses to supply chain queries.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Integrating LLMs with Knowledge Graphs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434" t="20253" r="55006" b="45992"/>
          <a:stretch>
            <a:fillRect/>
          </a:stretch>
        </p:blipFill>
        <p:spPr>
          <a:xfrm rot="0" flipH="0" flipV="0">
            <a:off x="859179" y="2814585"/>
            <a:ext cx="3238180" cy="2314936"/>
          </a:xfrm>
          <a:custGeom>
            <a:avLst/>
            <a:gdLst/>
            <a:rect l="l" t="t" r="r" b="b"/>
            <a:pathLst>
              <a:path w="3238500" h="2311400">
                <a:moveTo>
                  <a:pt x="385830" y="0"/>
                </a:moveTo>
                <a:lnTo>
                  <a:pt x="3238180" y="0"/>
                </a:lnTo>
                <a:lnTo>
                  <a:pt x="3238180" y="1929106"/>
                </a:lnTo>
                <a:cubicBezTo>
                  <a:pt x="3238180" y="2142194"/>
                  <a:pt x="3065438" y="2314936"/>
                  <a:pt x="2852350" y="2314936"/>
                </a:cubicBezTo>
                <a:lnTo>
                  <a:pt x="0" y="2314936"/>
                </a:lnTo>
                <a:lnTo>
                  <a:pt x="0" y="385830"/>
                </a:lnTo>
                <a:cubicBezTo>
                  <a:pt x="0" y="172742"/>
                  <a:pt x="172742" y="0"/>
                  <a:pt x="38583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859179" y="3891030"/>
            <a:ext cx="3061906" cy="2118168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61986" y="4360673"/>
            <a:ext cx="2813060" cy="1469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There are several industry use cases of integrating LLMs with knowledge graphs in SCM.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369907" y="3887089"/>
            <a:ext cx="558798" cy="459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434" t="20253" r="55006" b="45992"/>
          <a:stretch>
            <a:fillRect/>
          </a:stretch>
        </p:blipFill>
        <p:spPr>
          <a:xfrm rot="0" flipH="0" flipV="0">
            <a:off x="4569949" y="2814585"/>
            <a:ext cx="3238180" cy="2314936"/>
          </a:xfrm>
          <a:custGeom>
            <a:avLst/>
            <a:gdLst/>
            <a:rect l="l" t="t" r="r" b="b"/>
            <a:pathLst>
              <a:path w="3238500" h="2311400">
                <a:moveTo>
                  <a:pt x="385830" y="0"/>
                </a:moveTo>
                <a:lnTo>
                  <a:pt x="3238180" y="0"/>
                </a:lnTo>
                <a:lnTo>
                  <a:pt x="3238180" y="1929106"/>
                </a:lnTo>
                <a:cubicBezTo>
                  <a:pt x="3238180" y="2142194"/>
                  <a:pt x="3065438" y="2314936"/>
                  <a:pt x="2852350" y="2314936"/>
                </a:cubicBezTo>
                <a:lnTo>
                  <a:pt x="0" y="2314936"/>
                </a:lnTo>
                <a:lnTo>
                  <a:pt x="0" y="385830"/>
                </a:lnTo>
                <a:cubicBezTo>
                  <a:pt x="0" y="172742"/>
                  <a:pt x="172742" y="0"/>
                  <a:pt x="38583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4569949" y="3891030"/>
            <a:ext cx="3061906" cy="2118168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72756" y="4360673"/>
            <a:ext cx="2813060" cy="1469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One example is the use of knowledge graphs to improve supply chain visibility by providing a unified view of supply chain data.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80678" y="3887089"/>
            <a:ext cx="558798" cy="459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434" t="20253" r="55006" b="45992"/>
          <a:stretch>
            <a:fillRect/>
          </a:stretch>
        </p:blipFill>
        <p:spPr>
          <a:xfrm rot="0" flipH="0" flipV="0">
            <a:off x="8280720" y="2814585"/>
            <a:ext cx="3238180" cy="2314936"/>
          </a:xfrm>
          <a:custGeom>
            <a:avLst/>
            <a:gdLst/>
            <a:rect l="l" t="t" r="r" b="b"/>
            <a:pathLst>
              <a:path w="3238500" h="2311400">
                <a:moveTo>
                  <a:pt x="385830" y="0"/>
                </a:moveTo>
                <a:lnTo>
                  <a:pt x="3238180" y="0"/>
                </a:lnTo>
                <a:lnTo>
                  <a:pt x="3238180" y="1929106"/>
                </a:lnTo>
                <a:cubicBezTo>
                  <a:pt x="3238180" y="2142194"/>
                  <a:pt x="3065438" y="2314936"/>
                  <a:pt x="2852350" y="2314936"/>
                </a:cubicBezTo>
                <a:lnTo>
                  <a:pt x="0" y="2314936"/>
                </a:lnTo>
                <a:lnTo>
                  <a:pt x="0" y="385830"/>
                </a:lnTo>
                <a:cubicBezTo>
                  <a:pt x="0" y="172742"/>
                  <a:pt x="172742" y="0"/>
                  <a:pt x="38583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rot="0" flipH="0" flipV="0">
            <a:off x="8280720" y="3891030"/>
            <a:ext cx="3061906" cy="2118168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383527" y="4360673"/>
            <a:ext cx="2813060" cy="1469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Another example is the use of knowledge graphs to enhance supply chain resilience by identifying potential risks and vulnerabilities.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791449" y="3887089"/>
            <a:ext cx="558798" cy="459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Industry Use Cases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71385" y="1192476"/>
            <a:ext cx="3122850" cy="62781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71385" y="1820294"/>
            <a:ext cx="3119870" cy="37570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 integration of LLMs and knowledge graphs is expected to grow in the future.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561848"/>
            <a:ext cx="119879" cy="1198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52254" y="1192476"/>
            <a:ext cx="3122850" cy="62781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EDEE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652254" y="1820294"/>
            <a:ext cx="3119870" cy="37570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Future trends include the development of more sophisticated knowledge graphs and the use of LLMs for real- time decision- making in SCM.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41269" y="1553018"/>
            <a:ext cx="119879" cy="11987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433124" y="1192476"/>
            <a:ext cx="3122850" cy="62781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433124" y="1820294"/>
            <a:ext cx="3119870" cy="37570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example, future systems may use LLMs to provide real- time recommendations for supply chain optimization based on current market conditions.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22139" y="1619847"/>
            <a:ext cx="119879" cy="1198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Future Trends in Knowledge Graphs and SCM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6534" r="0" b="6534"/>
          <a:stretch>
            <a:fillRect/>
          </a:stretch>
        </p:blipFill>
        <p:spPr>
          <a:xfrm rot="0" flipH="1" flipV="0">
            <a:off x="-202674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1" flipV="0">
            <a:off x="-49802" y="0"/>
            <a:ext cx="1224180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37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74773" y="1519191"/>
            <a:ext cx="3938085" cy="1312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06188" y="2913378"/>
            <a:ext cx="183685" cy="183685"/>
          </a:xfrm>
          <a:prstGeom prst="donu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6217640" y="2992520"/>
            <a:ext cx="519947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689770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35482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185631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7365" y="52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968302" y="-444500"/>
            <a:ext cx="2707761" cy="32766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422900" y="3214838"/>
            <a:ext cx="6253163" cy="2302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Future Trends</a:t>
            </a: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430806" y="557248"/>
            <a:ext cx="3327400" cy="1460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18AFB3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目录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839141" y="2088145"/>
            <a:ext cx="27178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OPPOSans R"/>
                <a:ea typeface="OPPOSans R"/>
                <a:cs typeface="OPPOSans R"/>
              </a:rPr>
              <a:t>CONTENT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644034" flipH="0" flipV="0">
            <a:off x="10668173" y="4359568"/>
            <a:ext cx="1821434" cy="3644799"/>
          </a:xfrm>
          <a:custGeom>
            <a:avLst/>
            <a:gdLst>
              <a:gd name="connsiteX0" fmla="*/ 0 w 1821434"/>
              <a:gd name="connsiteY0" fmla="*/ 0 h 3644799"/>
              <a:gd name="connsiteX1" fmla="*/ 1821434 w 1821434"/>
              <a:gd name="connsiteY1" fmla="*/ 1881725 h 3644799"/>
              <a:gd name="connsiteX2" fmla="*/ 0 w 1821434"/>
              <a:gd name="connsiteY2" fmla="*/ 3644799 h 3644799"/>
            </a:gdLst>
            <a:rect l="l" t="t" r="r" b="b"/>
            <a:pathLst>
              <a:path w="1821434" h="3644799">
                <a:moveTo>
                  <a:pt x="0" y="0"/>
                </a:moveTo>
                <a:lnTo>
                  <a:pt x="1821434" y="1881725"/>
                </a:lnTo>
                <a:lnTo>
                  <a:pt x="0" y="36447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>
            <a:outerShdw dist="38100" blurRad="685800" dir="13500000" sx="100000" sy="100000" kx="0" ky="0" algn="br" rotWithShape="0">
              <a:schemeClr val="accent2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644034" flipH="0" flipV="0">
            <a:off x="11168160" y="5179335"/>
            <a:ext cx="1223799" cy="2448895"/>
          </a:xfrm>
          <a:custGeom>
            <a:avLst/>
            <a:gdLst>
              <a:gd name="connsiteX0" fmla="*/ 0 w 1223799"/>
              <a:gd name="connsiteY0" fmla="*/ 0 h 2448895"/>
              <a:gd name="connsiteX1" fmla="*/ 1223799 w 1223799"/>
              <a:gd name="connsiteY1" fmla="*/ 1264308 h 2448895"/>
              <a:gd name="connsiteX2" fmla="*/ 0 w 1223799"/>
              <a:gd name="connsiteY2" fmla="*/ 2448895 h 2448895"/>
            </a:gdLst>
            <a:rect l="l" t="t" r="r" b="b"/>
            <a:pathLst>
              <a:path w="1223799" h="2448895">
                <a:moveTo>
                  <a:pt x="0" y="0"/>
                </a:moveTo>
                <a:lnTo>
                  <a:pt x="1223799" y="1264308"/>
                </a:lnTo>
                <a:lnTo>
                  <a:pt x="0" y="2448895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>
            <a:outerShdw dist="38100" blurRad="279400" dir="13500000" sx="100000" sy="100000" kx="0" ky="0" algn="br" rotWithShape="0">
              <a:schemeClr val="accent2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644034" flipH="0" flipV="0">
            <a:off x="11470143" y="5635470"/>
            <a:ext cx="935703" cy="1872399"/>
          </a:xfrm>
          <a:custGeom>
            <a:avLst/>
            <a:gdLst>
              <a:gd name="connsiteX0" fmla="*/ 0 w 935703"/>
              <a:gd name="connsiteY0" fmla="*/ 0 h 1872399"/>
              <a:gd name="connsiteX1" fmla="*/ 935703 w 935703"/>
              <a:gd name="connsiteY1" fmla="*/ 966676 h 1872399"/>
              <a:gd name="connsiteX2" fmla="*/ 0 w 935703"/>
              <a:gd name="connsiteY2" fmla="*/ 1872399 h 1872399"/>
            </a:gdLst>
            <a:rect l="l" t="t" r="r" b="b"/>
            <a:pathLst>
              <a:path w="935703" h="1872399">
                <a:moveTo>
                  <a:pt x="0" y="0"/>
                </a:moveTo>
                <a:lnTo>
                  <a:pt x="935703" y="966676"/>
                </a:lnTo>
                <a:lnTo>
                  <a:pt x="0" y="1872399"/>
                </a:lnTo>
                <a:close/>
              </a:path>
            </a:pathLst>
          </a:custGeom>
          <a:solidFill>
            <a:schemeClr val="accent2"/>
          </a:solidFill>
          <a:ln w="38100" cap="flat">
            <a:solidFill>
              <a:schemeClr val="bg1"/>
            </a:solidFill>
            <a:miter/>
          </a:ln>
          <a:effectLst>
            <a:outerShdw dist="38100" blurRad="228600" dir="13500000" sx="100000" sy="100000" kx="0" ky="0" algn="br" rotWithShape="0">
              <a:schemeClr val="accent4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55966" flipH="1" flipV="0">
            <a:off x="-297605" y="4359568"/>
            <a:ext cx="1821433" cy="3644799"/>
          </a:xfrm>
          <a:custGeom>
            <a:avLst/>
            <a:gdLst>
              <a:gd name="connsiteX0" fmla="*/ 0 w 1821433"/>
              <a:gd name="connsiteY0" fmla="*/ 0 h 3644799"/>
              <a:gd name="connsiteX1" fmla="*/ 0 w 1821433"/>
              <a:gd name="connsiteY1" fmla="*/ 3644799 h 3644799"/>
              <a:gd name="connsiteX2" fmla="*/ 1821433 w 1821433"/>
              <a:gd name="connsiteY2" fmla="*/ 1881726 h 3644799"/>
            </a:gdLst>
            <a:rect l="l" t="t" r="r" b="b"/>
            <a:pathLst>
              <a:path w="1821433" h="3644799">
                <a:moveTo>
                  <a:pt x="0" y="0"/>
                </a:moveTo>
                <a:lnTo>
                  <a:pt x="0" y="3644799"/>
                </a:lnTo>
                <a:lnTo>
                  <a:pt x="1821433" y="18817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>
            <a:outerShdw dist="38100" blurRad="685800" dir="13500000" sx="100000" sy="100000" kx="0" ky="0" algn="br" rotWithShape="0">
              <a:schemeClr val="accent2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55966" flipH="1" flipV="0">
            <a:off x="-199957" y="5179334"/>
            <a:ext cx="1223799" cy="2448894"/>
          </a:xfrm>
          <a:custGeom>
            <a:avLst/>
            <a:gdLst>
              <a:gd name="connsiteX0" fmla="*/ 0 w 1223799"/>
              <a:gd name="connsiteY0" fmla="*/ 0 h 2448894"/>
              <a:gd name="connsiteX1" fmla="*/ 0 w 1223799"/>
              <a:gd name="connsiteY1" fmla="*/ 2448894 h 2448894"/>
              <a:gd name="connsiteX2" fmla="*/ 1223799 w 1223799"/>
              <a:gd name="connsiteY2" fmla="*/ 1264307 h 2448894"/>
            </a:gdLst>
            <a:rect l="l" t="t" r="r" b="b"/>
            <a:pathLst>
              <a:path w="1223799" h="2448894">
                <a:moveTo>
                  <a:pt x="0" y="0"/>
                </a:moveTo>
                <a:lnTo>
                  <a:pt x="0" y="2448894"/>
                </a:lnTo>
                <a:lnTo>
                  <a:pt x="1223799" y="1264307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>
            <a:outerShdw dist="38100" blurRad="279400" dir="13500000" sx="100000" sy="100000" kx="0" ky="0" algn="br" rotWithShape="0">
              <a:schemeClr val="accent2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55966" flipH="1" flipV="0">
            <a:off x="-213845" y="5635470"/>
            <a:ext cx="935703" cy="1872399"/>
          </a:xfrm>
          <a:custGeom>
            <a:avLst/>
            <a:gdLst>
              <a:gd name="connsiteX0" fmla="*/ 0 w 935703"/>
              <a:gd name="connsiteY0" fmla="*/ 0 h 1872399"/>
              <a:gd name="connsiteX1" fmla="*/ 0 w 935703"/>
              <a:gd name="connsiteY1" fmla="*/ 1872399 h 1872399"/>
              <a:gd name="connsiteX2" fmla="*/ 935703 w 935703"/>
              <a:gd name="connsiteY2" fmla="*/ 966677 h 1872399"/>
            </a:gdLst>
            <a:rect l="l" t="t" r="r" b="b"/>
            <a:pathLst>
              <a:path w="935703" h="1872399">
                <a:moveTo>
                  <a:pt x="0" y="0"/>
                </a:moveTo>
                <a:lnTo>
                  <a:pt x="0" y="1872399"/>
                </a:lnTo>
                <a:lnTo>
                  <a:pt x="935703" y="966677"/>
                </a:lnTo>
                <a:close/>
              </a:path>
            </a:pathLst>
          </a:custGeom>
          <a:solidFill>
            <a:schemeClr val="accent2"/>
          </a:solidFill>
          <a:ln w="38100" cap="flat">
            <a:solidFill>
              <a:schemeClr val="bg1"/>
            </a:solidFill>
            <a:miter/>
          </a:ln>
          <a:effectLst>
            <a:outerShdw dist="38100" blurRad="228600" dir="13500000" sx="100000" sy="100000" kx="0" ky="0" algn="br" rotWithShape="0">
              <a:schemeClr val="accent4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661719" y="2817653"/>
            <a:ext cx="8255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solidFill>
                    <a:srgbClr val="AE1B27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661719" y="3736648"/>
            <a:ext cx="8255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solidFill>
                    <a:srgbClr val="AE1B27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36867" y="2817653"/>
            <a:ext cx="8255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solidFill>
                    <a:srgbClr val="AE1B27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05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36867" y="3736648"/>
            <a:ext cx="8255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solidFill>
                    <a:srgbClr val="AE1B27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06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863066" y="2938910"/>
            <a:ext cx="3032308" cy="980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686">
                <a:ln w="12700">
                  <a:noFill/>
                </a:ln>
                <a:solidFill>
                  <a:srgbClr val="18AFB3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FoundationsTokenization, Embeddings, Transformers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863066" y="3857905"/>
            <a:ext cx="3032308" cy="980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686">
                <a:ln w="12700">
                  <a:noFill/>
                </a:ln>
                <a:solidFill>
                  <a:srgbClr val="18AFB3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Core TechniquesAttention, Temperature, RAG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736271" y="2938911"/>
            <a:ext cx="3032308" cy="980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300">
                <a:ln w="12700">
                  <a:noFill/>
                </a:ln>
                <a:solidFill>
                  <a:srgbClr val="18AFB3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Future Trends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736271" y="3857905"/>
            <a:ext cx="3032308" cy="980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300">
                <a:ln w="12700">
                  <a:noFill/>
                </a:ln>
                <a:solidFill>
                  <a:srgbClr val="18AFB3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Conclusion &amp; Resources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661719" y="4661693"/>
            <a:ext cx="8255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solidFill>
                    <a:srgbClr val="AE1B27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636867" y="4661693"/>
            <a:ext cx="8255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solidFill>
                    <a:srgbClr val="AE1B27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07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863066" y="4782950"/>
            <a:ext cx="3032308" cy="980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686">
                <a:ln w="12700">
                  <a:noFill/>
                </a:ln>
                <a:solidFill>
                  <a:srgbClr val="18AFB3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AgentsArchitecture, CrewAI, Supply Chain Automation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736271" y="4782950"/>
            <a:ext cx="3032308" cy="980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300">
                <a:ln w="12700">
                  <a:noFill/>
                </a:ln>
                <a:solidFill>
                  <a:srgbClr val="18AFB3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Design Tips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661719" y="5547103"/>
            <a:ext cx="8255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4400">
                <a:ln w="12700">
                  <a:solidFill>
                    <a:srgbClr val="AE1B27">
                      <a:alpha val="100000"/>
                    </a:srgbClr>
                  </a:solidFill>
                </a:ln>
                <a:noFill/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2863066" y="5668360"/>
            <a:ext cx="3032308" cy="980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686">
                <a:ln w="12700">
                  <a:noFill/>
                </a:ln>
                <a:solidFill>
                  <a:srgbClr val="18AFB3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Knowledge GraphsLLM Integration &amp; Industry Use Cases</a:t>
            </a: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00000" flipH="0" flipV="0">
            <a:off x="1886592" y="2306374"/>
            <a:ext cx="6071690" cy="5314804"/>
          </a:xfrm>
          <a:custGeom>
            <a:avLst/>
            <a:gdLst>
              <a:gd name="connsiteX0" fmla="*/ 540465 w 3772447"/>
              <a:gd name="connsiteY0" fmla="*/ 0 h 2778256"/>
              <a:gd name="connsiteX1" fmla="*/ 3726786 w 3772447"/>
              <a:gd name="connsiteY1" fmla="*/ 62639 h 2778256"/>
              <a:gd name="connsiteX2" fmla="*/ 3772447 w 3772447"/>
              <a:gd name="connsiteY2" fmla="*/ 2778256 h 2778256"/>
              <a:gd name="connsiteX3" fmla="*/ 0 w 3772447"/>
              <a:gd name="connsiteY3" fmla="*/ 2778256 h 2778256"/>
              <a:gd name="connsiteX4" fmla="*/ 540465 w 3772447"/>
              <a:gd name="connsiteY4" fmla="*/ 0 h 2778256"/>
            </a:gdLst>
            <a:rect l="l" t="t" r="r" b="b"/>
            <a:pathLst>
              <a:path w="3772447" h="2778256">
                <a:moveTo>
                  <a:pt x="540465" y="0"/>
                </a:moveTo>
                <a:lnTo>
                  <a:pt x="3726786" y="62639"/>
                </a:lnTo>
                <a:lnTo>
                  <a:pt x="3772447" y="2778256"/>
                </a:lnTo>
                <a:lnTo>
                  <a:pt x="0" y="2778256"/>
                </a:lnTo>
                <a:lnTo>
                  <a:pt x="540465" y="0"/>
                </a:lnTo>
                <a:close/>
              </a:path>
            </a:pathLst>
          </a:custGeom>
          <a:gradFill>
            <a:gsLst>
              <a:gs pos="6000">
                <a:schemeClr val="accent1">
                  <a:lumMod val="20000"/>
                  <a:lumOff val="80000"/>
                  <a:alpha val="100000"/>
                </a:schemeClr>
              </a:gs>
              <a:gs pos="60000">
                <a:schemeClr val="bg1"/>
              </a:gs>
            </a:gsLst>
            <a:lin ang="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64610" y="1577404"/>
            <a:ext cx="3415326" cy="4174287"/>
          </a:xfrm>
          <a:prstGeom prst="round2DiagRect">
            <a:avLst/>
          </a:prstGeom>
          <a:solidFill>
            <a:schemeClr val="bg1"/>
          </a:solidFill>
          <a:ln w="9525" cap="flat">
            <a:noFill/>
            <a:miter/>
          </a:ln>
          <a:effectLst>
            <a:outerShdw dist="127000" blurRad="508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138271" y="2172503"/>
            <a:ext cx="612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 future of SCM will be driven by advancements in AI and machine learning.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38271" y="1967931"/>
            <a:ext cx="1109134" cy="56137"/>
          </a:xfrm>
          <a:prstGeom prst="rect">
            <a:avLst/>
          </a:prstGeom>
          <a:gradFill>
            <a:gsLst>
              <a:gs pos="600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447" t="10858" r="1924" b="10198"/>
          <a:stretch>
            <a:fillRect/>
          </a:stretch>
        </p:blipFill>
        <p:spPr>
          <a:xfrm rot="0" flipH="0" flipV="0">
            <a:off x="1160273" y="1774547"/>
            <a:ext cx="3024000" cy="3780000"/>
          </a:xfrm>
          <a:custGeom>
            <a:avLst/>
            <a:gdLst/>
            <a:rect l="l" t="t" r="r" b="b"/>
            <a:pathLst>
              <a:path w="3024000" h="3780000">
                <a:moveTo>
                  <a:pt x="504010" y="0"/>
                </a:moveTo>
                <a:lnTo>
                  <a:pt x="3024000" y="0"/>
                </a:lnTo>
                <a:lnTo>
                  <a:pt x="3024000" y="3275990"/>
                </a:lnTo>
                <a:cubicBezTo>
                  <a:pt x="3024000" y="3554347"/>
                  <a:pt x="2798347" y="3780000"/>
                  <a:pt x="2519990" y="3780000"/>
                </a:cubicBezTo>
                <a:lnTo>
                  <a:pt x="0" y="3780000"/>
                </a:lnTo>
                <a:lnTo>
                  <a:pt x="0" y="504010"/>
                </a:lnTo>
                <a:cubicBezTo>
                  <a:pt x="0" y="225653"/>
                  <a:pt x="225653" y="0"/>
                  <a:pt x="504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5138271" y="3577435"/>
            <a:ext cx="612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Future trends include the development of more intelligent and autonomous supply chain systems.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138271" y="3372863"/>
            <a:ext cx="1109134" cy="56137"/>
          </a:xfrm>
          <a:prstGeom prst="rect">
            <a:avLst/>
          </a:prstGeom>
          <a:gradFill>
            <a:gsLst>
              <a:gs pos="600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138271" y="4862246"/>
            <a:ext cx="612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example, future systems may use AI to predict and mitigate supply chain disruptions in real- time.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138271" y="4657674"/>
            <a:ext cx="1109134" cy="56137"/>
          </a:xfrm>
          <a:prstGeom prst="rect">
            <a:avLst/>
          </a:prstGeom>
          <a:gradFill>
            <a:gsLst>
              <a:gs pos="600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Technical Vision for SCM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629366" y="2397671"/>
            <a:ext cx="795455" cy="45782"/>
          </a:xfrm>
          <a:custGeom>
            <a:avLst/>
            <a:gdLst>
              <a:gd name="connsiteX0" fmla="*/ 772564 w 795455"/>
              <a:gd name="connsiteY0" fmla="*/ 0 h 45782"/>
              <a:gd name="connsiteX1" fmla="*/ 795455 w 795455"/>
              <a:gd name="connsiteY1" fmla="*/ 22891 h 45782"/>
              <a:gd name="connsiteX2" fmla="*/ 772564 w 795455"/>
              <a:gd name="connsiteY2" fmla="*/ 45782 h 45782"/>
              <a:gd name="connsiteX3" fmla="*/ 749673 w 795455"/>
              <a:gd name="connsiteY3" fmla="*/ 22891 h 45782"/>
              <a:gd name="connsiteX4" fmla="*/ 772564 w 795455"/>
              <a:gd name="connsiteY4" fmla="*/ 0 h 45782"/>
              <a:gd name="connsiteX5" fmla="*/ 646665 w 795455"/>
              <a:gd name="connsiteY5" fmla="*/ 0 h 45782"/>
              <a:gd name="connsiteX6" fmla="*/ 669556 w 795455"/>
              <a:gd name="connsiteY6" fmla="*/ 22891 h 45782"/>
              <a:gd name="connsiteX7" fmla="*/ 646665 w 795455"/>
              <a:gd name="connsiteY7" fmla="*/ 45782 h 45782"/>
              <a:gd name="connsiteX8" fmla="*/ 623774 w 795455"/>
              <a:gd name="connsiteY8" fmla="*/ 22891 h 45782"/>
              <a:gd name="connsiteX9" fmla="*/ 646665 w 795455"/>
              <a:gd name="connsiteY9" fmla="*/ 0 h 45782"/>
              <a:gd name="connsiteX10" fmla="*/ 520766 w 795455"/>
              <a:gd name="connsiteY10" fmla="*/ 0 h 45782"/>
              <a:gd name="connsiteX11" fmla="*/ 543657 w 795455"/>
              <a:gd name="connsiteY11" fmla="*/ 22891 h 45782"/>
              <a:gd name="connsiteX12" fmla="*/ 520766 w 795455"/>
              <a:gd name="connsiteY12" fmla="*/ 45782 h 45782"/>
              <a:gd name="connsiteX13" fmla="*/ 497875 w 795455"/>
              <a:gd name="connsiteY13" fmla="*/ 22891 h 45782"/>
              <a:gd name="connsiteX14" fmla="*/ 520766 w 795455"/>
              <a:gd name="connsiteY14" fmla="*/ 0 h 45782"/>
              <a:gd name="connsiteX15" fmla="*/ 400589 w 795455"/>
              <a:gd name="connsiteY15" fmla="*/ 0 h 45782"/>
              <a:gd name="connsiteX16" fmla="*/ 423480 w 795455"/>
              <a:gd name="connsiteY16" fmla="*/ 22891 h 45782"/>
              <a:gd name="connsiteX17" fmla="*/ 400589 w 795455"/>
              <a:gd name="connsiteY17" fmla="*/ 45782 h 45782"/>
              <a:gd name="connsiteX18" fmla="*/ 377698 w 795455"/>
              <a:gd name="connsiteY18" fmla="*/ 22891 h 45782"/>
              <a:gd name="connsiteX19" fmla="*/ 400589 w 795455"/>
              <a:gd name="connsiteY19" fmla="*/ 0 h 45782"/>
              <a:gd name="connsiteX20" fmla="*/ 274690 w 795455"/>
              <a:gd name="connsiteY20" fmla="*/ 0 h 45782"/>
              <a:gd name="connsiteX21" fmla="*/ 297581 w 795455"/>
              <a:gd name="connsiteY21" fmla="*/ 22891 h 45782"/>
              <a:gd name="connsiteX22" fmla="*/ 274690 w 795455"/>
              <a:gd name="connsiteY22" fmla="*/ 45782 h 45782"/>
              <a:gd name="connsiteX23" fmla="*/ 251799 w 795455"/>
              <a:gd name="connsiteY23" fmla="*/ 22891 h 45782"/>
              <a:gd name="connsiteX24" fmla="*/ 274690 w 795455"/>
              <a:gd name="connsiteY24" fmla="*/ 0 h 45782"/>
              <a:gd name="connsiteX25" fmla="*/ 148790 w 795455"/>
              <a:gd name="connsiteY25" fmla="*/ 0 h 45782"/>
              <a:gd name="connsiteX26" fmla="*/ 171681 w 795455"/>
              <a:gd name="connsiteY26" fmla="*/ 22891 h 45782"/>
              <a:gd name="connsiteX27" fmla="*/ 148790 w 795455"/>
              <a:gd name="connsiteY27" fmla="*/ 45782 h 45782"/>
              <a:gd name="connsiteX28" fmla="*/ 125899 w 795455"/>
              <a:gd name="connsiteY28" fmla="*/ 22891 h 45782"/>
              <a:gd name="connsiteX29" fmla="*/ 148790 w 795455"/>
              <a:gd name="connsiteY29" fmla="*/ 0 h 45782"/>
              <a:gd name="connsiteX30" fmla="*/ 22891 w 795455"/>
              <a:gd name="connsiteY30" fmla="*/ 0 h 45782"/>
              <a:gd name="connsiteX31" fmla="*/ 45782 w 795455"/>
              <a:gd name="connsiteY31" fmla="*/ 22891 h 45782"/>
              <a:gd name="connsiteX32" fmla="*/ 22891 w 795455"/>
              <a:gd name="connsiteY32" fmla="*/ 45782 h 45782"/>
              <a:gd name="connsiteX33" fmla="*/ 0 w 795455"/>
              <a:gd name="connsiteY33" fmla="*/ 22891 h 45782"/>
              <a:gd name="connsiteX34" fmla="*/ 22891 w 795455"/>
              <a:gd name="connsiteY34" fmla="*/ 0 h 45782"/>
            </a:gdLst>
            <a:rect l="l" t="t" r="r" b="b"/>
            <a:pathLst>
              <a:path w="795455" h="45782">
                <a:moveTo>
                  <a:pt x="772564" y="0"/>
                </a:moveTo>
                <a:cubicBezTo>
                  <a:pt x="785206" y="0"/>
                  <a:pt x="795455" y="10249"/>
                  <a:pt x="795455" y="22891"/>
                </a:cubicBezTo>
                <a:cubicBezTo>
                  <a:pt x="795455" y="35533"/>
                  <a:pt x="785206" y="45782"/>
                  <a:pt x="772564" y="45782"/>
                </a:cubicBezTo>
                <a:cubicBezTo>
                  <a:pt x="759922" y="45782"/>
                  <a:pt x="749673" y="35533"/>
                  <a:pt x="749673" y="22891"/>
                </a:cubicBezTo>
                <a:cubicBezTo>
                  <a:pt x="749673" y="10249"/>
                  <a:pt x="759922" y="0"/>
                  <a:pt x="772564" y="0"/>
                </a:cubicBezTo>
                <a:close/>
                <a:moveTo>
                  <a:pt x="646665" y="0"/>
                </a:moveTo>
                <a:cubicBezTo>
                  <a:pt x="659307" y="0"/>
                  <a:pt x="669556" y="10249"/>
                  <a:pt x="669556" y="22891"/>
                </a:cubicBezTo>
                <a:cubicBezTo>
                  <a:pt x="669556" y="35533"/>
                  <a:pt x="659307" y="45782"/>
                  <a:pt x="646665" y="45782"/>
                </a:cubicBezTo>
                <a:cubicBezTo>
                  <a:pt x="634023" y="45782"/>
                  <a:pt x="623774" y="35533"/>
                  <a:pt x="623774" y="22891"/>
                </a:cubicBezTo>
                <a:cubicBezTo>
                  <a:pt x="623774" y="10249"/>
                  <a:pt x="634023" y="0"/>
                  <a:pt x="646665" y="0"/>
                </a:cubicBezTo>
                <a:close/>
                <a:moveTo>
                  <a:pt x="520766" y="0"/>
                </a:moveTo>
                <a:cubicBezTo>
                  <a:pt x="533408" y="0"/>
                  <a:pt x="543657" y="10249"/>
                  <a:pt x="543657" y="22891"/>
                </a:cubicBezTo>
                <a:cubicBezTo>
                  <a:pt x="543657" y="35533"/>
                  <a:pt x="533408" y="45782"/>
                  <a:pt x="520766" y="45782"/>
                </a:cubicBezTo>
                <a:cubicBezTo>
                  <a:pt x="508124" y="45782"/>
                  <a:pt x="497875" y="35533"/>
                  <a:pt x="497875" y="22891"/>
                </a:cubicBezTo>
                <a:cubicBezTo>
                  <a:pt x="497875" y="10249"/>
                  <a:pt x="508124" y="0"/>
                  <a:pt x="520766" y="0"/>
                </a:cubicBezTo>
                <a:close/>
                <a:moveTo>
                  <a:pt x="400589" y="0"/>
                </a:moveTo>
                <a:cubicBezTo>
                  <a:pt x="413231" y="0"/>
                  <a:pt x="423480" y="10249"/>
                  <a:pt x="423480" y="22891"/>
                </a:cubicBezTo>
                <a:cubicBezTo>
                  <a:pt x="423480" y="35533"/>
                  <a:pt x="413231" y="45782"/>
                  <a:pt x="400589" y="45782"/>
                </a:cubicBezTo>
                <a:cubicBezTo>
                  <a:pt x="387947" y="45782"/>
                  <a:pt x="377698" y="35533"/>
                  <a:pt x="377698" y="22891"/>
                </a:cubicBezTo>
                <a:cubicBezTo>
                  <a:pt x="377698" y="10249"/>
                  <a:pt x="387947" y="0"/>
                  <a:pt x="400589" y="0"/>
                </a:cubicBezTo>
                <a:close/>
                <a:moveTo>
                  <a:pt x="274690" y="0"/>
                </a:moveTo>
                <a:cubicBezTo>
                  <a:pt x="287332" y="0"/>
                  <a:pt x="297581" y="10249"/>
                  <a:pt x="297581" y="22891"/>
                </a:cubicBezTo>
                <a:cubicBezTo>
                  <a:pt x="297581" y="35533"/>
                  <a:pt x="287332" y="45782"/>
                  <a:pt x="274690" y="45782"/>
                </a:cubicBezTo>
                <a:cubicBezTo>
                  <a:pt x="262048" y="45782"/>
                  <a:pt x="251799" y="35533"/>
                  <a:pt x="251799" y="22891"/>
                </a:cubicBezTo>
                <a:cubicBezTo>
                  <a:pt x="251799" y="10249"/>
                  <a:pt x="262048" y="0"/>
                  <a:pt x="274690" y="0"/>
                </a:cubicBezTo>
                <a:close/>
                <a:moveTo>
                  <a:pt x="148790" y="0"/>
                </a:moveTo>
                <a:cubicBezTo>
                  <a:pt x="161432" y="0"/>
                  <a:pt x="171681" y="10249"/>
                  <a:pt x="171681" y="22891"/>
                </a:cubicBezTo>
                <a:cubicBezTo>
                  <a:pt x="171681" y="35533"/>
                  <a:pt x="161432" y="45782"/>
                  <a:pt x="148790" y="45782"/>
                </a:cubicBezTo>
                <a:cubicBezTo>
                  <a:pt x="136148" y="45782"/>
                  <a:pt x="125899" y="35533"/>
                  <a:pt x="125899" y="22891"/>
                </a:cubicBezTo>
                <a:cubicBezTo>
                  <a:pt x="125899" y="10249"/>
                  <a:pt x="136148" y="0"/>
                  <a:pt x="148790" y="0"/>
                </a:cubicBezTo>
                <a:close/>
                <a:moveTo>
                  <a:pt x="22891" y="0"/>
                </a:moveTo>
                <a:cubicBezTo>
                  <a:pt x="35533" y="0"/>
                  <a:pt x="45782" y="10249"/>
                  <a:pt x="45782" y="22891"/>
                </a:cubicBezTo>
                <a:cubicBezTo>
                  <a:pt x="45782" y="35533"/>
                  <a:pt x="35533" y="45782"/>
                  <a:pt x="22891" y="45782"/>
                </a:cubicBezTo>
                <a:cubicBezTo>
                  <a:pt x="10249" y="45782"/>
                  <a:pt x="0" y="35533"/>
                  <a:pt x="0" y="22891"/>
                </a:cubicBezTo>
                <a:cubicBezTo>
                  <a:pt x="0" y="10249"/>
                  <a:pt x="10249" y="0"/>
                  <a:pt x="2289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695521" y="2397671"/>
            <a:ext cx="795455" cy="45782"/>
          </a:xfrm>
          <a:custGeom>
            <a:avLst/>
            <a:gdLst>
              <a:gd name="connsiteX0" fmla="*/ 772564 w 795455"/>
              <a:gd name="connsiteY0" fmla="*/ 0 h 45782"/>
              <a:gd name="connsiteX1" fmla="*/ 795455 w 795455"/>
              <a:gd name="connsiteY1" fmla="*/ 22891 h 45782"/>
              <a:gd name="connsiteX2" fmla="*/ 772564 w 795455"/>
              <a:gd name="connsiteY2" fmla="*/ 45782 h 45782"/>
              <a:gd name="connsiteX3" fmla="*/ 749673 w 795455"/>
              <a:gd name="connsiteY3" fmla="*/ 22891 h 45782"/>
              <a:gd name="connsiteX4" fmla="*/ 772564 w 795455"/>
              <a:gd name="connsiteY4" fmla="*/ 0 h 45782"/>
              <a:gd name="connsiteX5" fmla="*/ 646665 w 795455"/>
              <a:gd name="connsiteY5" fmla="*/ 0 h 45782"/>
              <a:gd name="connsiteX6" fmla="*/ 669556 w 795455"/>
              <a:gd name="connsiteY6" fmla="*/ 22891 h 45782"/>
              <a:gd name="connsiteX7" fmla="*/ 646665 w 795455"/>
              <a:gd name="connsiteY7" fmla="*/ 45782 h 45782"/>
              <a:gd name="connsiteX8" fmla="*/ 623774 w 795455"/>
              <a:gd name="connsiteY8" fmla="*/ 22891 h 45782"/>
              <a:gd name="connsiteX9" fmla="*/ 646665 w 795455"/>
              <a:gd name="connsiteY9" fmla="*/ 0 h 45782"/>
              <a:gd name="connsiteX10" fmla="*/ 520766 w 795455"/>
              <a:gd name="connsiteY10" fmla="*/ 0 h 45782"/>
              <a:gd name="connsiteX11" fmla="*/ 543657 w 795455"/>
              <a:gd name="connsiteY11" fmla="*/ 22891 h 45782"/>
              <a:gd name="connsiteX12" fmla="*/ 520766 w 795455"/>
              <a:gd name="connsiteY12" fmla="*/ 45782 h 45782"/>
              <a:gd name="connsiteX13" fmla="*/ 497875 w 795455"/>
              <a:gd name="connsiteY13" fmla="*/ 22891 h 45782"/>
              <a:gd name="connsiteX14" fmla="*/ 520766 w 795455"/>
              <a:gd name="connsiteY14" fmla="*/ 0 h 45782"/>
              <a:gd name="connsiteX15" fmla="*/ 394866 w 795455"/>
              <a:gd name="connsiteY15" fmla="*/ 0 h 45782"/>
              <a:gd name="connsiteX16" fmla="*/ 417757 w 795455"/>
              <a:gd name="connsiteY16" fmla="*/ 22891 h 45782"/>
              <a:gd name="connsiteX17" fmla="*/ 394866 w 795455"/>
              <a:gd name="connsiteY17" fmla="*/ 45782 h 45782"/>
              <a:gd name="connsiteX18" fmla="*/ 371975 w 795455"/>
              <a:gd name="connsiteY18" fmla="*/ 22891 h 45782"/>
              <a:gd name="connsiteX19" fmla="*/ 394866 w 795455"/>
              <a:gd name="connsiteY19" fmla="*/ 0 h 45782"/>
              <a:gd name="connsiteX20" fmla="*/ 274690 w 795455"/>
              <a:gd name="connsiteY20" fmla="*/ 0 h 45782"/>
              <a:gd name="connsiteX21" fmla="*/ 297581 w 795455"/>
              <a:gd name="connsiteY21" fmla="*/ 22891 h 45782"/>
              <a:gd name="connsiteX22" fmla="*/ 274690 w 795455"/>
              <a:gd name="connsiteY22" fmla="*/ 45782 h 45782"/>
              <a:gd name="connsiteX23" fmla="*/ 251799 w 795455"/>
              <a:gd name="connsiteY23" fmla="*/ 22891 h 45782"/>
              <a:gd name="connsiteX24" fmla="*/ 274690 w 795455"/>
              <a:gd name="connsiteY24" fmla="*/ 0 h 45782"/>
              <a:gd name="connsiteX25" fmla="*/ 148790 w 795455"/>
              <a:gd name="connsiteY25" fmla="*/ 0 h 45782"/>
              <a:gd name="connsiteX26" fmla="*/ 171681 w 795455"/>
              <a:gd name="connsiteY26" fmla="*/ 22891 h 45782"/>
              <a:gd name="connsiteX27" fmla="*/ 148790 w 795455"/>
              <a:gd name="connsiteY27" fmla="*/ 45782 h 45782"/>
              <a:gd name="connsiteX28" fmla="*/ 125899 w 795455"/>
              <a:gd name="connsiteY28" fmla="*/ 22891 h 45782"/>
              <a:gd name="connsiteX29" fmla="*/ 148790 w 795455"/>
              <a:gd name="connsiteY29" fmla="*/ 0 h 45782"/>
              <a:gd name="connsiteX30" fmla="*/ 22891 w 795455"/>
              <a:gd name="connsiteY30" fmla="*/ 0 h 45782"/>
              <a:gd name="connsiteX31" fmla="*/ 45782 w 795455"/>
              <a:gd name="connsiteY31" fmla="*/ 22891 h 45782"/>
              <a:gd name="connsiteX32" fmla="*/ 22891 w 795455"/>
              <a:gd name="connsiteY32" fmla="*/ 45782 h 45782"/>
              <a:gd name="connsiteX33" fmla="*/ 0 w 795455"/>
              <a:gd name="connsiteY33" fmla="*/ 22891 h 45782"/>
              <a:gd name="connsiteX34" fmla="*/ 22891 w 795455"/>
              <a:gd name="connsiteY34" fmla="*/ 0 h 45782"/>
            </a:gdLst>
            <a:rect l="l" t="t" r="r" b="b"/>
            <a:pathLst>
              <a:path w="795455" h="45782">
                <a:moveTo>
                  <a:pt x="772564" y="0"/>
                </a:moveTo>
                <a:cubicBezTo>
                  <a:pt x="785207" y="0"/>
                  <a:pt x="795455" y="10249"/>
                  <a:pt x="795455" y="22891"/>
                </a:cubicBezTo>
                <a:cubicBezTo>
                  <a:pt x="795455" y="35533"/>
                  <a:pt x="785207" y="45782"/>
                  <a:pt x="772564" y="45782"/>
                </a:cubicBezTo>
                <a:cubicBezTo>
                  <a:pt x="759922" y="45782"/>
                  <a:pt x="749673" y="35533"/>
                  <a:pt x="749673" y="22891"/>
                </a:cubicBezTo>
                <a:cubicBezTo>
                  <a:pt x="749673" y="10249"/>
                  <a:pt x="759922" y="0"/>
                  <a:pt x="772564" y="0"/>
                </a:cubicBezTo>
                <a:close/>
                <a:moveTo>
                  <a:pt x="646665" y="0"/>
                </a:moveTo>
                <a:cubicBezTo>
                  <a:pt x="659308" y="0"/>
                  <a:pt x="669556" y="10249"/>
                  <a:pt x="669556" y="22891"/>
                </a:cubicBezTo>
                <a:cubicBezTo>
                  <a:pt x="669556" y="35533"/>
                  <a:pt x="659308" y="45782"/>
                  <a:pt x="646665" y="45782"/>
                </a:cubicBezTo>
                <a:cubicBezTo>
                  <a:pt x="634023" y="45782"/>
                  <a:pt x="623774" y="35533"/>
                  <a:pt x="623774" y="22891"/>
                </a:cubicBezTo>
                <a:cubicBezTo>
                  <a:pt x="623774" y="10249"/>
                  <a:pt x="634023" y="0"/>
                  <a:pt x="646665" y="0"/>
                </a:cubicBezTo>
                <a:close/>
                <a:moveTo>
                  <a:pt x="520766" y="0"/>
                </a:moveTo>
                <a:cubicBezTo>
                  <a:pt x="533409" y="0"/>
                  <a:pt x="543657" y="10249"/>
                  <a:pt x="543657" y="22891"/>
                </a:cubicBezTo>
                <a:cubicBezTo>
                  <a:pt x="543657" y="35533"/>
                  <a:pt x="533409" y="45782"/>
                  <a:pt x="520766" y="45782"/>
                </a:cubicBezTo>
                <a:cubicBezTo>
                  <a:pt x="508124" y="45782"/>
                  <a:pt x="497875" y="35533"/>
                  <a:pt x="497875" y="22891"/>
                </a:cubicBezTo>
                <a:cubicBezTo>
                  <a:pt x="497875" y="10249"/>
                  <a:pt x="508124" y="0"/>
                  <a:pt x="520766" y="0"/>
                </a:cubicBezTo>
                <a:close/>
                <a:moveTo>
                  <a:pt x="394866" y="0"/>
                </a:moveTo>
                <a:cubicBezTo>
                  <a:pt x="407509" y="0"/>
                  <a:pt x="417757" y="10249"/>
                  <a:pt x="417757" y="22891"/>
                </a:cubicBezTo>
                <a:cubicBezTo>
                  <a:pt x="417757" y="35533"/>
                  <a:pt x="407509" y="45782"/>
                  <a:pt x="394866" y="45782"/>
                </a:cubicBezTo>
                <a:cubicBezTo>
                  <a:pt x="382224" y="45782"/>
                  <a:pt x="371975" y="35533"/>
                  <a:pt x="371975" y="22891"/>
                </a:cubicBezTo>
                <a:cubicBezTo>
                  <a:pt x="371975" y="10249"/>
                  <a:pt x="382224" y="0"/>
                  <a:pt x="394866" y="0"/>
                </a:cubicBezTo>
                <a:close/>
                <a:moveTo>
                  <a:pt x="274690" y="0"/>
                </a:moveTo>
                <a:cubicBezTo>
                  <a:pt x="287333" y="0"/>
                  <a:pt x="297581" y="10249"/>
                  <a:pt x="297581" y="22891"/>
                </a:cubicBezTo>
                <a:cubicBezTo>
                  <a:pt x="297581" y="35533"/>
                  <a:pt x="287333" y="45782"/>
                  <a:pt x="274690" y="45782"/>
                </a:cubicBezTo>
                <a:cubicBezTo>
                  <a:pt x="262048" y="45782"/>
                  <a:pt x="251799" y="35533"/>
                  <a:pt x="251799" y="22891"/>
                </a:cubicBezTo>
                <a:cubicBezTo>
                  <a:pt x="251799" y="10249"/>
                  <a:pt x="262048" y="0"/>
                  <a:pt x="274690" y="0"/>
                </a:cubicBezTo>
                <a:close/>
                <a:moveTo>
                  <a:pt x="148790" y="0"/>
                </a:moveTo>
                <a:cubicBezTo>
                  <a:pt x="161433" y="0"/>
                  <a:pt x="171681" y="10249"/>
                  <a:pt x="171681" y="22891"/>
                </a:cubicBezTo>
                <a:cubicBezTo>
                  <a:pt x="171681" y="35533"/>
                  <a:pt x="161433" y="45782"/>
                  <a:pt x="148790" y="45782"/>
                </a:cubicBezTo>
                <a:cubicBezTo>
                  <a:pt x="136148" y="45782"/>
                  <a:pt x="125899" y="35533"/>
                  <a:pt x="125899" y="22891"/>
                </a:cubicBezTo>
                <a:cubicBezTo>
                  <a:pt x="125899" y="10249"/>
                  <a:pt x="136148" y="0"/>
                  <a:pt x="148790" y="0"/>
                </a:cubicBezTo>
                <a:close/>
                <a:moveTo>
                  <a:pt x="22891" y="0"/>
                </a:moveTo>
                <a:cubicBezTo>
                  <a:pt x="35534" y="0"/>
                  <a:pt x="45782" y="10249"/>
                  <a:pt x="45782" y="22891"/>
                </a:cubicBezTo>
                <a:cubicBezTo>
                  <a:pt x="45782" y="35533"/>
                  <a:pt x="35534" y="45782"/>
                  <a:pt x="22891" y="45782"/>
                </a:cubicBezTo>
                <a:cubicBezTo>
                  <a:pt x="10249" y="45782"/>
                  <a:pt x="0" y="35533"/>
                  <a:pt x="0" y="22891"/>
                </a:cubicBezTo>
                <a:cubicBezTo>
                  <a:pt x="0" y="10249"/>
                  <a:pt x="10249" y="0"/>
                  <a:pt x="2289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742795" y="1916562"/>
            <a:ext cx="1008000" cy="100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832795" y="2006562"/>
            <a:ext cx="828000" cy="82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48795" y="2222562"/>
            <a:ext cx="396000" cy="396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585650" y="1916562"/>
            <a:ext cx="1008000" cy="100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675650" y="2006562"/>
            <a:ext cx="828000" cy="82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891679" y="2222562"/>
            <a:ext cx="395942" cy="39600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428505" y="1916562"/>
            <a:ext cx="1008000" cy="100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518505" y="2006562"/>
            <a:ext cx="828000" cy="82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734505" y="2233943"/>
            <a:ext cx="396000" cy="373239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3151943"/>
            <a:ext cx="3172790" cy="2195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Multimodal LLMs are capable of processing multiple types of data such as text, images, and videos.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503255" y="3151943"/>
            <a:ext cx="3172790" cy="2195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They have significant potential in SCM for tasks such as visual inspection of goods and automated quality control.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46110" y="3151943"/>
            <a:ext cx="3172790" cy="2195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example, a multimodal LLM can be used to inspect incoming shipments for damage by analyzing images and text descriptions.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Multimodal LLMs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73475" y="5567667"/>
            <a:ext cx="11318525" cy="1290333"/>
          </a:xfrm>
          <a:custGeom>
            <a:avLst/>
            <a:gdLst>
              <a:gd name="connsiteX0" fmla="*/ 1732564 w 11318525"/>
              <a:gd name="connsiteY0" fmla="*/ 13 h 1290333"/>
              <a:gd name="connsiteX1" fmla="*/ 4769497 w 11318525"/>
              <a:gd name="connsiteY1" fmla="*/ 439433 h 1290333"/>
              <a:gd name="connsiteX2" fmla="*/ 7681607 w 11318525"/>
              <a:gd name="connsiteY2" fmla="*/ 9448 h 1290333"/>
              <a:gd name="connsiteX3" fmla="*/ 10594261 w 11318525"/>
              <a:gd name="connsiteY3" fmla="*/ 276511 h 1290333"/>
              <a:gd name="connsiteX4" fmla="*/ 10994368 w 11318525"/>
              <a:gd name="connsiteY4" fmla="*/ 250588 h 1290333"/>
              <a:gd name="connsiteX5" fmla="*/ 11318525 w 11318525"/>
              <a:gd name="connsiteY5" fmla="*/ 210126 h 1290333"/>
              <a:gd name="connsiteX6" fmla="*/ 11318525 w 11318525"/>
              <a:gd name="connsiteY6" fmla="*/ 1290333 h 1290333"/>
              <a:gd name="connsiteX7" fmla="*/ 238905 w 11318525"/>
              <a:gd name="connsiteY7" fmla="*/ 1290333 h 1290333"/>
              <a:gd name="connsiteX8" fmla="*/ 276469 w 11318525"/>
              <a:gd name="connsiteY8" fmla="*/ 1211395 h 1290333"/>
              <a:gd name="connsiteX9" fmla="*/ 386364 w 11318525"/>
              <a:gd name="connsiteY9" fmla="*/ 939813 h 1290333"/>
              <a:gd name="connsiteX10" fmla="*/ 56164 w 11318525"/>
              <a:gd name="connsiteY10" fmla="*/ 426733 h 1290333"/>
              <a:gd name="connsiteX11" fmla="*/ 1732564 w 11318525"/>
              <a:gd name="connsiteY11" fmla="*/ 13 h 1290333"/>
            </a:gdLst>
            <a:rect l="l" t="t" r="r" b="b"/>
            <a:pathLst>
              <a:path w="11318525" h="1290333">
                <a:moveTo>
                  <a:pt x="1732564" y="13"/>
                </a:moveTo>
                <a:cubicBezTo>
                  <a:pt x="2518119" y="2130"/>
                  <a:pt x="3777990" y="437861"/>
                  <a:pt x="4769497" y="439433"/>
                </a:cubicBezTo>
                <a:cubicBezTo>
                  <a:pt x="5761004" y="441005"/>
                  <a:pt x="6488896" y="-1438"/>
                  <a:pt x="7681607" y="9448"/>
                </a:cubicBezTo>
                <a:cubicBezTo>
                  <a:pt x="8776347" y="-28652"/>
                  <a:pt x="9574481" y="300248"/>
                  <a:pt x="10594261" y="276511"/>
                </a:cubicBezTo>
                <a:cubicBezTo>
                  <a:pt x="10721733" y="273544"/>
                  <a:pt x="10855836" y="264344"/>
                  <a:pt x="10994368" y="250588"/>
                </a:cubicBezTo>
                <a:lnTo>
                  <a:pt x="11318525" y="210126"/>
                </a:lnTo>
                <a:lnTo>
                  <a:pt x="11318525" y="1290333"/>
                </a:lnTo>
                <a:lnTo>
                  <a:pt x="238905" y="1290333"/>
                </a:lnTo>
                <a:lnTo>
                  <a:pt x="276469" y="1211395"/>
                </a:lnTo>
                <a:cubicBezTo>
                  <a:pt x="327309" y="1109676"/>
                  <a:pt x="423082" y="1070590"/>
                  <a:pt x="386364" y="939813"/>
                </a:cubicBezTo>
                <a:cubicBezTo>
                  <a:pt x="349647" y="809036"/>
                  <a:pt x="-168203" y="583366"/>
                  <a:pt x="56164" y="426733"/>
                </a:cubicBezTo>
                <a:cubicBezTo>
                  <a:pt x="280531" y="270100"/>
                  <a:pt x="947009" y="-2104"/>
                  <a:pt x="1732564" y="1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5435872"/>
            <a:ext cx="12192001" cy="1422128"/>
          </a:xfrm>
          <a:custGeom>
            <a:avLst/>
            <a:gdLst>
              <a:gd name="connsiteX0" fmla="*/ 12192001 w 12192001"/>
              <a:gd name="connsiteY0" fmla="*/ 0 h 1422128"/>
              <a:gd name="connsiteX1" fmla="*/ 12192001 w 12192001"/>
              <a:gd name="connsiteY1" fmla="*/ 1422128 h 1422128"/>
              <a:gd name="connsiteX2" fmla="*/ 0 w 12192001"/>
              <a:gd name="connsiteY2" fmla="*/ 1422128 h 1422128"/>
              <a:gd name="connsiteX3" fmla="*/ 0 w 12192001"/>
              <a:gd name="connsiteY3" fmla="*/ 142354 h 1422128"/>
              <a:gd name="connsiteX4" fmla="*/ 44261 w 12192001"/>
              <a:gd name="connsiteY4" fmla="*/ 139014 h 1422128"/>
              <a:gd name="connsiteX5" fmla="*/ 228601 w 12192001"/>
              <a:gd name="connsiteY5" fmla="*/ 141968 h 1422128"/>
              <a:gd name="connsiteX6" fmla="*/ 2503534 w 12192001"/>
              <a:gd name="connsiteY6" fmla="*/ 591548 h 1422128"/>
              <a:gd name="connsiteX7" fmla="*/ 5639164 w 12192001"/>
              <a:gd name="connsiteY7" fmla="*/ 70123 h 1422128"/>
              <a:gd name="connsiteX8" fmla="*/ 9080138 w 12192001"/>
              <a:gd name="connsiteY8" fmla="*/ 509906 h 1422128"/>
              <a:gd name="connsiteX9" fmla="*/ 12120453 w 12192001"/>
              <a:gd name="connsiteY9" fmla="*/ 1141 h 1422128"/>
              <a:gd name="connsiteX10" fmla="*/ 12192001 w 12192001"/>
              <a:gd name="connsiteY10" fmla="*/ 0 h 1422128"/>
            </a:gdLst>
            <a:rect l="l" t="t" r="r" b="b"/>
            <a:pathLst>
              <a:path w="12192001" h="1422128">
                <a:moveTo>
                  <a:pt x="12192001" y="0"/>
                </a:moveTo>
                <a:lnTo>
                  <a:pt x="12192001" y="1422128"/>
                </a:lnTo>
                <a:lnTo>
                  <a:pt x="0" y="1422128"/>
                </a:lnTo>
                <a:lnTo>
                  <a:pt x="0" y="142354"/>
                </a:lnTo>
                <a:lnTo>
                  <a:pt x="44261" y="139014"/>
                </a:lnTo>
                <a:cubicBezTo>
                  <a:pt x="100563" y="137444"/>
                  <a:pt x="161733" y="138317"/>
                  <a:pt x="228601" y="141968"/>
                </a:cubicBezTo>
                <a:cubicBezTo>
                  <a:pt x="763543" y="171178"/>
                  <a:pt x="1601774" y="603522"/>
                  <a:pt x="2503534" y="591548"/>
                </a:cubicBezTo>
                <a:cubicBezTo>
                  <a:pt x="3405294" y="579574"/>
                  <a:pt x="4446453" y="59237"/>
                  <a:pt x="5639164" y="70123"/>
                </a:cubicBezTo>
                <a:cubicBezTo>
                  <a:pt x="6733904" y="32023"/>
                  <a:pt x="7975692" y="521790"/>
                  <a:pt x="9080138" y="509906"/>
                </a:cubicBezTo>
                <a:cubicBezTo>
                  <a:pt x="10115556" y="498765"/>
                  <a:pt x="11360186" y="41777"/>
                  <a:pt x="12120453" y="1141"/>
                </a:cubicBezTo>
                <a:lnTo>
                  <a:pt x="121920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805651"/>
            <a:ext cx="3518304" cy="429288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82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330498" y="1805651"/>
            <a:ext cx="3518304" cy="429288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82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000596" y="1805651"/>
            <a:ext cx="3518304" cy="429288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82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045449" y="4134927"/>
            <a:ext cx="396240" cy="39624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707131" y="4134927"/>
            <a:ext cx="396240" cy="39624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4162151" y="4242001"/>
            <a:ext cx="197998" cy="170688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7811587" y="4242001"/>
            <a:ext cx="197998" cy="170688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55639" y="1967696"/>
            <a:ext cx="2927826" cy="390066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 adoption of LLMs in SCM is expected to increase in the future.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598471" y="1967696"/>
            <a:ext cx="2927826" cy="390066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However, there are challenges such as data quality, model interpretability, and integration with existing systems.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90288" y="1967696"/>
            <a:ext cx="2927826" cy="390066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example, ensuring the quality of supply chain data is crucial for the effective use of LLMs in SCM.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Industry Adoption and Challenges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6534" r="0" b="6534"/>
          <a:stretch>
            <a:fillRect/>
          </a:stretch>
        </p:blipFill>
        <p:spPr>
          <a:xfrm rot="0" flipH="1" flipV="0">
            <a:off x="-202674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1" flipV="0">
            <a:off x="-49802" y="0"/>
            <a:ext cx="1224180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37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74773" y="1519191"/>
            <a:ext cx="3938085" cy="1312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06188" y="2913378"/>
            <a:ext cx="183685" cy="183685"/>
          </a:xfrm>
          <a:prstGeom prst="donu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6217640" y="2992520"/>
            <a:ext cx="519947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689770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35482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185631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7365" y="52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968302" y="-444500"/>
            <a:ext cx="2707761" cy="32766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422900" y="3214838"/>
            <a:ext cx="6253163" cy="2302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Conclusion &amp; Resources</a:t>
            </a:r>
            <a:endParaRPr kumimoji="1" lang="zh-CN" altLang="en-US"/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414803" y="1376016"/>
            <a:ext cx="756920" cy="4452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451160" y="1478459"/>
            <a:ext cx="684206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448742" y="1927582"/>
            <a:ext cx="5927918" cy="100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LLMs have significant potential for SCM applications.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1767619"/>
            <a:ext cx="2050995" cy="2050995"/>
          </a:xfrm>
          <a:prstGeom prst="roundRect">
            <a:avLst>
              <a:gd name="adj" fmla="val 1123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3577" t="0" r="23577" b="0"/>
          <a:stretch>
            <a:fillRect/>
          </a:stretch>
        </p:blipFill>
        <p:spPr>
          <a:xfrm rot="0" flipH="0" flipV="0">
            <a:off x="859183" y="2006159"/>
            <a:ext cx="4158090" cy="3490622"/>
          </a:xfrm>
          <a:custGeom>
            <a:avLst/>
            <a:gdLst/>
            <a:rect l="l" t="t" r="r" b="b"/>
            <a:pathLst>
              <a:path w="4158090" h="3490622">
                <a:moveTo>
                  <a:pt x="272269" y="0"/>
                </a:moveTo>
                <a:lnTo>
                  <a:pt x="3885821" y="0"/>
                </a:lnTo>
                <a:cubicBezTo>
                  <a:pt x="4036191" y="0"/>
                  <a:pt x="4158090" y="121899"/>
                  <a:pt x="4158090" y="272269"/>
                </a:cubicBezTo>
                <a:lnTo>
                  <a:pt x="4158090" y="3218353"/>
                </a:lnTo>
                <a:cubicBezTo>
                  <a:pt x="4158090" y="3368723"/>
                  <a:pt x="4036191" y="3490622"/>
                  <a:pt x="3885821" y="3490622"/>
                </a:cubicBezTo>
                <a:lnTo>
                  <a:pt x="272269" y="3490622"/>
                </a:lnTo>
                <a:cubicBezTo>
                  <a:pt x="121899" y="3490622"/>
                  <a:pt x="0" y="3368723"/>
                  <a:pt x="0" y="3218353"/>
                </a:cubicBezTo>
                <a:lnTo>
                  <a:pt x="0" y="272269"/>
                </a:lnTo>
                <a:cubicBezTo>
                  <a:pt x="0" y="121899"/>
                  <a:pt x="121899" y="0"/>
                  <a:pt x="27226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5414803" y="2976217"/>
            <a:ext cx="756920" cy="4452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451160" y="3078660"/>
            <a:ext cx="684206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448742" y="3527782"/>
            <a:ext cx="5927918" cy="100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Core techniques such as attention, temperature, and RAG can be used to enhance SCM workflows.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414803" y="4576417"/>
            <a:ext cx="756920" cy="44527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451160" y="4678860"/>
            <a:ext cx="684206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448742" y="5127982"/>
            <a:ext cx="5927918" cy="1006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 integration of LLMs with knowledge graphs and agents can lead to more intelligent and automated SCM systems.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Key Takeaways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522" t="753" r="985" b="753"/>
          <a:stretch>
            <a:fillRect/>
          </a:stretch>
        </p:blipFill>
        <p:spPr>
          <a:xfrm rot="0" flipH="0" flipV="0">
            <a:off x="4739651" y="2282200"/>
            <a:ext cx="2700000" cy="2700000"/>
          </a:xfrm>
          <a:custGeom>
            <a:avLst/>
            <a:gdLst/>
            <a:rect l="l" t="t" r="r" b="b"/>
            <a:pathLst>
              <a:path w="2700000" h="2700000">
                <a:moveTo>
                  <a:pt x="1350000" y="0"/>
                </a:moveTo>
                <a:cubicBezTo>
                  <a:pt x="2095584" y="0"/>
                  <a:pt x="2700000" y="604416"/>
                  <a:pt x="2700000" y="1350000"/>
                </a:cubicBezTo>
                <a:cubicBezTo>
                  <a:pt x="2700000" y="2095584"/>
                  <a:pt x="2095584" y="2700000"/>
                  <a:pt x="1350000" y="2700000"/>
                </a:cubicBezTo>
                <a:cubicBezTo>
                  <a:pt x="604416" y="2700000"/>
                  <a:pt x="0" y="2095584"/>
                  <a:pt x="0" y="1350000"/>
                </a:cubicBezTo>
                <a:cubicBezTo>
                  <a:pt x="0" y="604416"/>
                  <a:pt x="604416" y="0"/>
                  <a:pt x="1350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1" flipV="0">
            <a:off x="1505518" y="1045008"/>
            <a:ext cx="3960000" cy="1152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17918" y="1104433"/>
            <a:ext cx="3240000" cy="1033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[GPT- 4 Technical Report (OpenAI, 2023)](https://cdn.openai.com/papers/gpt- 4.pdf)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660399" y="2385803"/>
            <a:ext cx="3960000" cy="1152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72799" y="2445231"/>
            <a:ext cx="3240000" cy="1033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[McKinseyAI in Supply Chain (2023)](https://www.mckinsey.com/ai- supply- chain)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660399" y="3726598"/>
            <a:ext cx="3960000" cy="1152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72799" y="3786024"/>
            <a:ext cx="3240000" cy="1033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Hugging Face Tokenizers Library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1505518" y="5067392"/>
            <a:ext cx="3960000" cy="1152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017918" y="5126818"/>
            <a:ext cx="3240000" cy="1033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TensorFlow Embedding Projector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6726484" y="1045008"/>
            <a:ext cx="3960000" cy="1152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327784" y="1104433"/>
            <a:ext cx="3240000" cy="1033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Attention Is All You Need (Vaswani et al., 2017)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7558900" y="2411203"/>
            <a:ext cx="3960000" cy="1152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160200" y="2470631"/>
            <a:ext cx="3240000" cy="1033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 Curious Case of Neural Text Degeneration (Holtzman et al., 2019)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7558900" y="3726598"/>
            <a:ext cx="3960000" cy="1152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084000" y="3786024"/>
            <a:ext cx="3240000" cy="1033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LangChain RAG Framework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1" flipV="0">
            <a:off x="6726484" y="5067392"/>
            <a:ext cx="3960000" cy="1152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251584" y="5126818"/>
            <a:ext cx="3240000" cy="10331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FAISS Vector Database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573418" y="1396533"/>
            <a:ext cx="446000" cy="4616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22518" y="2653833"/>
            <a:ext cx="446000" cy="4616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22518" y="4076233"/>
            <a:ext cx="446000" cy="4616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573418" y="5409733"/>
            <a:ext cx="446000" cy="4616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805818" y="5409733"/>
            <a:ext cx="446000" cy="4616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08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555118" y="4076233"/>
            <a:ext cx="446000" cy="4616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07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7644018" y="2755433"/>
            <a:ext cx="446000" cy="4616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06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805818" y="1396533"/>
            <a:ext cx="446000" cy="4616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05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Resources for Further Learning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6534" r="0" b="6534"/>
          <a:stretch>
            <a:fillRect/>
          </a:stretch>
        </p:blipFill>
        <p:spPr>
          <a:xfrm rot="0" flipH="1" flipV="0">
            <a:off x="-202674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1" flipV="0">
            <a:off x="-49802" y="0"/>
            <a:ext cx="1224180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37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74773" y="1519191"/>
            <a:ext cx="3938085" cy="1312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06188" y="2913378"/>
            <a:ext cx="183685" cy="183685"/>
          </a:xfrm>
          <a:prstGeom prst="donu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6217640" y="2992520"/>
            <a:ext cx="519947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689770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35482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185631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7365" y="52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968302" y="-444500"/>
            <a:ext cx="2707761" cy="32766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422900" y="3214838"/>
            <a:ext cx="6253163" cy="2302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Design Tips</a:t>
            </a:r>
            <a:endParaRPr kumimoji="1" lang="zh-CN" altLang="en-US"/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54150" y="2239521"/>
            <a:ext cx="10661780" cy="3749971"/>
          </a:xfrm>
          <a:prstGeom prst="roundRect">
            <a:avLst>
              <a:gd name="adj" fmla="val 4656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3370" y="2055223"/>
            <a:ext cx="10661780" cy="3749971"/>
          </a:xfrm>
          <a:prstGeom prst="roundRect">
            <a:avLst>
              <a:gd name="adj" fmla="val 426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317500" dir="0" sx="100000" sy="100000" kx="0" ky="0" algn="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7
</a:t>
            </a: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78499" y="1358537"/>
            <a:ext cx="2595371" cy="46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3567274" y="3013783"/>
            <a:ext cx="2233885" cy="2210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consistent color schemes and fonts to maintain a professional look.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95346" y="3026484"/>
            <a:ext cx="2233885" cy="21974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Incorporate relevant images and diagrams to illustrate key concepts.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023420" y="3013784"/>
            <a:ext cx="2235867" cy="22101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charts and graphs to visualize data and trends.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567274" y="2396923"/>
            <a:ext cx="927100" cy="599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6162D">
                    <a:alpha val="3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295346" y="2396923"/>
            <a:ext cx="927100" cy="599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EDEE2">
                    <a:alpha val="3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023420" y="2396923"/>
            <a:ext cx="927100" cy="599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6162D">
                    <a:alpha val="3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Visual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979920" y="5108868"/>
            <a:ext cx="5239936" cy="1747367"/>
          </a:xfrm>
          <a:custGeom>
            <a:avLst/>
            <a:gdLst>
              <a:gd name="connsiteX0" fmla="*/ -944 w 7972010"/>
              <a:gd name="connsiteY0" fmla="*/ 178627 h 2658434"/>
              <a:gd name="connsiteX1" fmla="*/ 2048272 w 7972010"/>
              <a:gd name="connsiteY1" fmla="*/ 970679 h 2658434"/>
              <a:gd name="connsiteX2" fmla="*/ 5612511 w 7972010"/>
              <a:gd name="connsiteY2" fmla="*/ 1986707 h 2658434"/>
              <a:gd name="connsiteX3" fmla="*/ 7971066 w 7972010"/>
              <a:gd name="connsiteY3" fmla="*/ 2658192 h 2658434"/>
              <a:gd name="connsiteX4" fmla="*/ -944 w 7972010"/>
              <a:gd name="connsiteY4" fmla="*/ 2658192 h 2658434"/>
            </a:gdLst>
            <a:rect l="l" t="t" r="r" b="b"/>
            <a:pathLst>
              <a:path w="7972010" h="2658434">
                <a:moveTo>
                  <a:pt x="-944" y="178627"/>
                </a:moveTo>
                <a:cubicBezTo>
                  <a:pt x="-944" y="178627"/>
                  <a:pt x="722464" y="-561942"/>
                  <a:pt x="2048272" y="970679"/>
                </a:cubicBezTo>
                <a:cubicBezTo>
                  <a:pt x="2840324" y="1900461"/>
                  <a:pt x="3459886" y="3038817"/>
                  <a:pt x="5612511" y="1986707"/>
                </a:cubicBezTo>
                <a:cubicBezTo>
                  <a:pt x="5990935" y="1797054"/>
                  <a:pt x="7420149" y="1177494"/>
                  <a:pt x="7971066" y="2658192"/>
                </a:cubicBezTo>
                <a:lnTo>
                  <a:pt x="-944" y="265819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9000000" scaled="0"/>
          </a:gradFill>
          <a:ln w="3547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909028" y="1201514"/>
            <a:ext cx="626189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909029" y="1498710"/>
            <a:ext cx="6261891" cy="13117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Keep text concise and to the point.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723935" y="3092739"/>
            <a:ext cx="555366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23937" y="3447026"/>
            <a:ext cx="5553663" cy="1310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bullet points and subheadings to organize content.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943489" y="4938115"/>
            <a:ext cx="626189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162D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943490" y="5236276"/>
            <a:ext cx="6261891" cy="12087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Include examples and case studies to make the content more engaging.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640732" flipH="0" flipV="1">
            <a:off x="2412270" y="4578497"/>
            <a:ext cx="649769" cy="471306"/>
          </a:xfrm>
          <a:custGeom>
            <a:avLst/>
            <a:gdLst/>
            <a:rect l="l" t="t" r="r" b="b"/>
            <a:pathLst>
              <a:path w="1673569" h="1159396">
                <a:moveTo>
                  <a:pt x="238714" y="0"/>
                </a:moveTo>
                <a:lnTo>
                  <a:pt x="1358427" y="0"/>
                </a:lnTo>
                <a:cubicBezTo>
                  <a:pt x="1298580" y="183626"/>
                  <a:pt x="1302125" y="424075"/>
                  <a:pt x="1379974" y="668159"/>
                </a:cubicBezTo>
                <a:cubicBezTo>
                  <a:pt x="1444682" y="871041"/>
                  <a:pt x="1549792" y="1042153"/>
                  <a:pt x="1673569" y="1159396"/>
                </a:cubicBezTo>
                <a:lnTo>
                  <a:pt x="0" y="1159396"/>
                </a:lnTo>
                <a:cubicBezTo>
                  <a:pt x="121244" y="1027568"/>
                  <a:pt x="217761" y="835364"/>
                  <a:pt x="264199" y="611606"/>
                </a:cubicBezTo>
                <a:cubicBezTo>
                  <a:pt x="310990" y="386150"/>
                  <a:pt x="298390" y="169853"/>
                  <a:pt x="23871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 cap="flat">
            <a:noFill/>
          </a:ln>
          <a:effectLst/>
        </p:spPr>
        <p:txBody>
          <a:bodyPr vert="horz" wrap="square" lIns="165573" tIns="82786" rIns="165573" bIns="8278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384545" flipH="0" flipV="1">
            <a:off x="3171886" y="3291352"/>
            <a:ext cx="762221" cy="650697"/>
          </a:xfrm>
          <a:custGeom>
            <a:avLst/>
            <a:gdLst/>
            <a:rect l="l" t="t" r="r" b="b"/>
            <a:pathLst>
              <a:path w="1673569" h="1159396">
                <a:moveTo>
                  <a:pt x="238714" y="0"/>
                </a:moveTo>
                <a:lnTo>
                  <a:pt x="1358427" y="0"/>
                </a:lnTo>
                <a:cubicBezTo>
                  <a:pt x="1298580" y="183626"/>
                  <a:pt x="1302125" y="424075"/>
                  <a:pt x="1379974" y="668159"/>
                </a:cubicBezTo>
                <a:cubicBezTo>
                  <a:pt x="1444682" y="871041"/>
                  <a:pt x="1549792" y="1042153"/>
                  <a:pt x="1673569" y="1159396"/>
                </a:cubicBezTo>
                <a:lnTo>
                  <a:pt x="0" y="1159396"/>
                </a:lnTo>
                <a:cubicBezTo>
                  <a:pt x="121244" y="1027568"/>
                  <a:pt x="217761" y="835364"/>
                  <a:pt x="264199" y="611606"/>
                </a:cubicBezTo>
                <a:cubicBezTo>
                  <a:pt x="310990" y="386150"/>
                  <a:pt x="298390" y="169853"/>
                  <a:pt x="23871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 cap="flat">
            <a:noFill/>
          </a:ln>
          <a:effectLst/>
        </p:spPr>
        <p:txBody>
          <a:bodyPr vert="horz" wrap="square" lIns="165573" tIns="82786" rIns="165573" bIns="8278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340602" flipH="0" flipV="1">
            <a:off x="2645422" y="2121267"/>
            <a:ext cx="840497" cy="578016"/>
          </a:xfrm>
          <a:custGeom>
            <a:avLst/>
            <a:gdLst/>
            <a:rect l="l" t="t" r="r" b="b"/>
            <a:pathLst>
              <a:path w="1673569" h="1159396">
                <a:moveTo>
                  <a:pt x="238714" y="0"/>
                </a:moveTo>
                <a:lnTo>
                  <a:pt x="1358427" y="0"/>
                </a:lnTo>
                <a:cubicBezTo>
                  <a:pt x="1298580" y="183626"/>
                  <a:pt x="1302125" y="424075"/>
                  <a:pt x="1379974" y="668159"/>
                </a:cubicBezTo>
                <a:cubicBezTo>
                  <a:pt x="1444682" y="871041"/>
                  <a:pt x="1549792" y="1042153"/>
                  <a:pt x="1673569" y="1159396"/>
                </a:cubicBezTo>
                <a:lnTo>
                  <a:pt x="0" y="1159396"/>
                </a:lnTo>
                <a:cubicBezTo>
                  <a:pt x="121244" y="1027568"/>
                  <a:pt x="217761" y="835364"/>
                  <a:pt x="264199" y="611606"/>
                </a:cubicBezTo>
                <a:cubicBezTo>
                  <a:pt x="310990" y="386150"/>
                  <a:pt x="298390" y="169853"/>
                  <a:pt x="23871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 cap="flat">
            <a:noFill/>
          </a:ln>
          <a:effectLst/>
        </p:spPr>
        <p:txBody>
          <a:bodyPr vert="horz" wrap="square" lIns="165573" tIns="82786" rIns="165573" bIns="8278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0800000" flipH="0" flipV="1">
            <a:off x="660400" y="2202732"/>
            <a:ext cx="2672516" cy="26767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noFill/>
            <a:miter/>
          </a:ln>
          <a:effectLst/>
        </p:spPr>
        <p:txBody>
          <a:bodyPr vert="horz" wrap="square" lIns="124201" tIns="62101" rIns="124201" bIns="6210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800000" flipH="0" flipV="1">
            <a:off x="3001332" y="1122612"/>
            <a:ext cx="1357587" cy="13597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>
            <a:noFill/>
          </a:ln>
          <a:effectLst/>
        </p:spPr>
        <p:txBody>
          <a:bodyPr vert="horz" wrap="square" lIns="165573" tIns="82786" rIns="165573" bIns="8278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0" flipV="1">
            <a:off x="3751736" y="2836785"/>
            <a:ext cx="1697682" cy="16937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>
            <a:noFill/>
          </a:ln>
          <a:effectLst/>
        </p:spPr>
        <p:txBody>
          <a:bodyPr vert="horz" wrap="square" lIns="165573" tIns="82786" rIns="165573" bIns="8278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0" flipV="1">
            <a:off x="2546858" y="4879447"/>
            <a:ext cx="1000493" cy="9973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>
            <a:noFill/>
          </a:ln>
          <a:effectLst/>
        </p:spPr>
        <p:txBody>
          <a:bodyPr vert="horz" wrap="square" lIns="165573" tIns="82786" rIns="165573" bIns="8278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4559" t="2528" r="24559" b="3194"/>
          <a:stretch>
            <a:fillRect/>
          </a:stretch>
        </p:blipFill>
        <p:spPr>
          <a:xfrm rot="0" flipH="0" flipV="0">
            <a:off x="752272" y="2328153"/>
            <a:ext cx="2449354" cy="2449354"/>
          </a:xfrm>
          <a:custGeom>
            <a:avLst/>
            <a:gdLst/>
            <a:rect l="l" t="t" r="r" b="b"/>
            <a:pathLst>
              <a:path w="2451100" h="2451100">
                <a:moveTo>
                  <a:pt x="1224677" y="0"/>
                </a:moveTo>
                <a:cubicBezTo>
                  <a:pt x="1901047" y="0"/>
                  <a:pt x="2449354" y="548307"/>
                  <a:pt x="2449354" y="1224677"/>
                </a:cubicBezTo>
                <a:cubicBezTo>
                  <a:pt x="2449354" y="1901047"/>
                  <a:pt x="1901047" y="2449354"/>
                  <a:pt x="1224677" y="2449354"/>
                </a:cubicBezTo>
                <a:cubicBezTo>
                  <a:pt x="548307" y="2449354"/>
                  <a:pt x="0" y="1901047"/>
                  <a:pt x="0" y="1224677"/>
                </a:cubicBezTo>
                <a:cubicBezTo>
                  <a:pt x="0" y="548307"/>
                  <a:pt x="548307" y="0"/>
                  <a:pt x="122467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3524" t="15723" r="6884" b="8509"/>
          <a:stretch>
            <a:fillRect/>
          </a:stretch>
        </p:blipFill>
        <p:spPr>
          <a:xfrm rot="0" flipH="0" flipV="0">
            <a:off x="3074815" y="1190345"/>
            <a:ext cx="1199750" cy="1199750"/>
          </a:xfrm>
          <a:custGeom>
            <a:avLst/>
            <a:gdLst/>
            <a:rect l="l" t="t" r="r" b="b"/>
            <a:pathLst>
              <a:path w="1193800" h="1193800">
                <a:moveTo>
                  <a:pt x="599875" y="0"/>
                </a:moveTo>
                <a:cubicBezTo>
                  <a:pt x="931177" y="0"/>
                  <a:pt x="1199750" y="268573"/>
                  <a:pt x="1199750" y="599875"/>
                </a:cubicBezTo>
                <a:cubicBezTo>
                  <a:pt x="1199750" y="931177"/>
                  <a:pt x="931177" y="1199750"/>
                  <a:pt x="599875" y="1199750"/>
                </a:cubicBezTo>
                <a:cubicBezTo>
                  <a:pt x="268573" y="1199750"/>
                  <a:pt x="0" y="931177"/>
                  <a:pt x="0" y="599875"/>
                </a:cubicBezTo>
                <a:cubicBezTo>
                  <a:pt x="0" y="268573"/>
                  <a:pt x="268573" y="0"/>
                  <a:pt x="59987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22591" t="21690" r="35745" b="3158"/>
          <a:stretch>
            <a:fillRect/>
          </a:stretch>
        </p:blipFill>
        <p:spPr>
          <a:xfrm rot="0" flipH="0" flipV="0">
            <a:off x="3851605" y="2951549"/>
            <a:ext cx="1488896" cy="1488896"/>
          </a:xfrm>
          <a:custGeom>
            <a:avLst/>
            <a:gdLst/>
            <a:rect l="l" t="t" r="r" b="b"/>
            <a:pathLst>
              <a:path w="1485900" h="1485900">
                <a:moveTo>
                  <a:pt x="744448" y="0"/>
                </a:moveTo>
                <a:cubicBezTo>
                  <a:pt x="1155595" y="0"/>
                  <a:pt x="1488896" y="333301"/>
                  <a:pt x="1488896" y="744448"/>
                </a:cubicBezTo>
                <a:cubicBezTo>
                  <a:pt x="1488896" y="1155595"/>
                  <a:pt x="1155595" y="1488896"/>
                  <a:pt x="744448" y="1488896"/>
                </a:cubicBezTo>
                <a:cubicBezTo>
                  <a:pt x="333301" y="1488896"/>
                  <a:pt x="0" y="1155595"/>
                  <a:pt x="0" y="744448"/>
                </a:cubicBezTo>
                <a:cubicBezTo>
                  <a:pt x="0" y="333301"/>
                  <a:pt x="333301" y="0"/>
                  <a:pt x="74444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34849" t="10910" r="26576" b="20176"/>
          <a:stretch>
            <a:fillRect/>
          </a:stretch>
        </p:blipFill>
        <p:spPr>
          <a:xfrm rot="0" flipH="0" flipV="0">
            <a:off x="2646418" y="4977457"/>
            <a:ext cx="801372" cy="801372"/>
          </a:xfrm>
          <a:custGeom>
            <a:avLst/>
            <a:gdLst/>
            <a:rect l="l" t="t" r="r" b="b"/>
            <a:pathLst>
              <a:path w="800100" h="800100">
                <a:moveTo>
                  <a:pt x="400686" y="0"/>
                </a:moveTo>
                <a:cubicBezTo>
                  <a:pt x="621979" y="0"/>
                  <a:pt x="801372" y="179393"/>
                  <a:pt x="801372" y="400686"/>
                </a:cubicBezTo>
                <a:cubicBezTo>
                  <a:pt x="801372" y="621979"/>
                  <a:pt x="621979" y="801372"/>
                  <a:pt x="400686" y="801372"/>
                </a:cubicBezTo>
                <a:cubicBezTo>
                  <a:pt x="179393" y="801372"/>
                  <a:pt x="0" y="621979"/>
                  <a:pt x="0" y="400686"/>
                </a:cubicBezTo>
                <a:cubicBezTo>
                  <a:pt x="0" y="179393"/>
                  <a:pt x="179393" y="0"/>
                  <a:pt x="40068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Content Presentation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749799" y="1790740"/>
            <a:ext cx="6438901" cy="1038013"/>
          </a:xfrm>
          <a:prstGeom prst="round2Same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95000"/>
                  <a:alpha val="100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749799" y="3182721"/>
            <a:ext cx="6438901" cy="1038013"/>
          </a:xfrm>
          <a:prstGeom prst="round2Same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95000"/>
                  <a:alpha val="100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749799" y="4574702"/>
            <a:ext cx="6440736" cy="1038013"/>
          </a:xfrm>
          <a:prstGeom prst="round2Same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95000"/>
                  <a:alpha val="100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55172" y="1574800"/>
            <a:ext cx="4086956" cy="4071167"/>
          </a:xfrm>
          <a:prstGeom prst="donut">
            <a:avLst>
              <a:gd name="adj" fmla="val 8919"/>
            </a:avLst>
          </a:prstGeom>
          <a:gradFill>
            <a:gsLst>
              <a:gs pos="10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cap="flat">
            <a:noFill/>
            <a:prstDash val="solid"/>
            <a:miter/>
          </a:ln>
          <a:effectLst>
            <a:outerShdw dist="0" blurRad="254000" dir="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51384" y="1857375"/>
            <a:ext cx="4673791" cy="887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Add clickable links to resources and further reading.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551529" y="2046595"/>
            <a:ext cx="526302" cy="526302"/>
          </a:xfrm>
          <a:prstGeom prst="ellipse">
            <a:avLst/>
          </a:prstGeom>
          <a:solidFill>
            <a:schemeClr val="accent3">
              <a:lumMod val="20000"/>
              <a:lumOff val="80000"/>
              <a:alpha val="100000"/>
            </a:schemeClr>
          </a:solidFill>
          <a:ln w="12700" cap="flat">
            <a:solidFill>
              <a:schemeClr val="accent3">
                <a:lumMod val="60000"/>
                <a:lumOff val="40000"/>
              </a:schemeClr>
            </a:solidFill>
            <a:miter/>
          </a:ln>
          <a:effectLst>
            <a:outerShdw dist="0" blurRad="254000" dir="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677643" y="2161303"/>
            <a:ext cx="274072" cy="296887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251384" y="3229059"/>
            <a:ext cx="4670616" cy="9508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Include QR codes for easy access to additional materials.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551529" y="3438576"/>
            <a:ext cx="526302" cy="526302"/>
          </a:xfrm>
          <a:prstGeom prst="ellipse">
            <a:avLst/>
          </a:prstGeom>
          <a:solidFill>
            <a:schemeClr val="accent3">
              <a:lumMod val="20000"/>
              <a:lumOff val="80000"/>
              <a:alpha val="100000"/>
            </a:schemeClr>
          </a:solidFill>
          <a:ln w="12700" cap="flat">
            <a:solidFill>
              <a:schemeClr val="accent3">
                <a:lumMod val="60000"/>
                <a:lumOff val="40000"/>
              </a:schemeClr>
            </a:solidFill>
            <a:miter/>
          </a:ln>
          <a:effectLst>
            <a:outerShdw dist="0" blurRad="254000" dir="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666236" y="3558074"/>
            <a:ext cx="296887" cy="28730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251384" y="4633992"/>
            <a:ext cx="4670616" cy="9254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animations and transitions to enhance the flow of the presentation.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51529" y="4830557"/>
            <a:ext cx="526302" cy="526302"/>
          </a:xfrm>
          <a:prstGeom prst="ellipse">
            <a:avLst/>
          </a:prstGeom>
          <a:solidFill>
            <a:schemeClr val="accent3">
              <a:lumMod val="20000"/>
              <a:lumOff val="80000"/>
              <a:alpha val="100000"/>
            </a:schemeClr>
          </a:solidFill>
          <a:ln w="12700" cap="flat">
            <a:solidFill>
              <a:schemeClr val="accent3">
                <a:lumMod val="60000"/>
                <a:lumOff val="40000"/>
              </a:schemeClr>
            </a:solidFill>
            <a:miter/>
          </a:ln>
          <a:effectLst>
            <a:outerShdw dist="0" blurRad="254000" dir="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666258" y="4945264"/>
            <a:ext cx="296843" cy="296887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80900" y="1467757"/>
            <a:ext cx="2118742" cy="42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 rot="0" flipH="0" flipV="0">
            <a:off x="1076789" y="1539889"/>
            <a:ext cx="1911507" cy="4114977"/>
          </a:xfrm>
          <a:prstGeom prst="roundRect">
            <a:avLst>
              <a:gd name="adj" fmla="val 12624"/>
            </a:avLst>
          </a:prstGeom>
          <a:blipFill>
            <a:blip r:embed="rId3"/>
            <a:srcRect l="0" t="0" r="0" b="0"/>
            <a:stretch>
              <a:fillRect l="0" t="0" r="0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80900" y="5878690"/>
            <a:ext cx="2118742" cy="179773"/>
          </a:xfrm>
          <a:prstGeom prst="ellipse">
            <a:avLst/>
          </a:prstGeom>
          <a:gradFill>
            <a:gsLst>
              <a:gs pos="1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Interactivity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6534" r="0" b="6534"/>
          <a:stretch>
            <a:fillRect/>
          </a:stretch>
        </p:blipFill>
        <p:spPr>
          <a:xfrm rot="0" flipH="1" flipV="0">
            <a:off x="-202674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1" flipV="0">
            <a:off x="-49802" y="0"/>
            <a:ext cx="1224180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37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74773" y="1519191"/>
            <a:ext cx="3938085" cy="1312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06188" y="2913378"/>
            <a:ext cx="183685" cy="183685"/>
          </a:xfrm>
          <a:prstGeom prst="donu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6217640" y="2992520"/>
            <a:ext cx="519947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689770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35482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185631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7365" y="52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968302" y="-444500"/>
            <a:ext cx="2707761" cy="32766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422900" y="3214838"/>
            <a:ext cx="6253163" cy="2302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FoundationsTokenization, Embeddings, Transformers</a:t>
            </a:r>
            <a:endParaRPr kumimoji="1" lang="zh-CN" altLang="en-US"/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23" t="0" r="123" b="0"/>
          <a:stretch>
            <a:fillRect/>
          </a:stretch>
        </p:blipFill>
        <p:spPr>
          <a:xfrm rot="0" flipH="0" flipV="0">
            <a:off x="1619249" y="0"/>
            <a:ext cx="105727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18300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37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67365" y="52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14611" y="5593640"/>
            <a:ext cx="2256676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  <a:alpha val="7000"/>
                </a:schemeClr>
              </a:gs>
              <a:gs pos="94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420224" y="5593640"/>
            <a:ext cx="2256676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  <a:alpha val="7000"/>
                </a:schemeClr>
              </a:gs>
              <a:gs pos="94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98949" y="5606433"/>
            <a:ext cx="2088000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汇报人：AiPPT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504562" y="5606433"/>
            <a:ext cx="2088000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汇报时间：XXX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14611" y="4299737"/>
            <a:ext cx="183685" cy="183685"/>
          </a:xfrm>
          <a:prstGeom prst="donu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1086794" y="4365712"/>
            <a:ext cx="519947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4000">
                <a:schemeClr val="accent3">
                  <a:alpha val="0"/>
                </a:schemeClr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1">
            <a:off x="11257597" y="6304801"/>
            <a:ext cx="347346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3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11329352" y="6371099"/>
            <a:ext cx="275591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3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11401425" y="6443889"/>
            <a:ext cx="203518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3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1">
            <a:off x="9188904" y="633515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443618" y="389905"/>
            <a:ext cx="132837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202X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35965" y="1303030"/>
            <a:ext cx="6668135" cy="2862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005613" y="1382155"/>
            <a:ext cx="4180775" cy="4180775"/>
          </a:xfrm>
          <a:prstGeom prst="ellipse">
            <a:avLst/>
          </a:prstGeom>
          <a:gradFill>
            <a:gsLst>
              <a:gs pos="66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413115" y="1789657"/>
            <a:ext cx="3365771" cy="3365771"/>
          </a:xfrm>
          <a:prstGeom prst="ellipse">
            <a:avLst/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3636" y="2201465"/>
            <a:ext cx="3888000" cy="279400"/>
          </a:xfrm>
          <a:custGeom>
            <a:avLst/>
            <a:gdLst>
              <a:gd name="connsiteX0" fmla="*/ 3143250 w 3143250"/>
              <a:gd name="connsiteY0" fmla="*/ 279400 h 279400"/>
              <a:gd name="connsiteX1" fmla="*/ 2863850 w 3143250"/>
              <a:gd name="connsiteY1" fmla="*/ 0 h 279400"/>
              <a:gd name="connsiteX2" fmla="*/ 0 w 3143250"/>
              <a:gd name="connsiteY2" fmla="*/ 0 h 279400"/>
            </a:gdLst>
            <a:rect l="l" t="t" r="r" b="b"/>
            <a:pathLst>
              <a:path w="3143250" h="279400">
                <a:moveTo>
                  <a:pt x="3143250" y="279400"/>
                </a:moveTo>
                <a:lnTo>
                  <a:pt x="2863850" y="0"/>
                </a:lnTo>
                <a:lnTo>
                  <a:pt x="0" y="0"/>
                </a:lnTo>
              </a:path>
            </a:pathLst>
          </a:custGeom>
          <a:noFill/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03027" y="1979569"/>
            <a:ext cx="2985947" cy="2985947"/>
          </a:xfrm>
          <a:prstGeom prst="ellipse">
            <a:avLst/>
          </a:prstGeom>
          <a:gradFill>
            <a:gsLst>
              <a:gs pos="5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0">
            <a:off x="7890407" y="3096815"/>
            <a:ext cx="3646229" cy="279400"/>
          </a:xfrm>
          <a:custGeom>
            <a:avLst/>
            <a:gdLst>
              <a:gd name="connsiteX0" fmla="*/ 3143250 w 3143250"/>
              <a:gd name="connsiteY0" fmla="*/ 279400 h 279400"/>
              <a:gd name="connsiteX1" fmla="*/ 2863850 w 3143250"/>
              <a:gd name="connsiteY1" fmla="*/ 0 h 279400"/>
              <a:gd name="connsiteX2" fmla="*/ 0 w 3143250"/>
              <a:gd name="connsiteY2" fmla="*/ 0 h 279400"/>
            </a:gdLst>
            <a:rect l="l" t="t" r="r" b="b"/>
            <a:pathLst>
              <a:path w="3143250" h="279400">
                <a:moveTo>
                  <a:pt x="3143250" y="279400"/>
                </a:moveTo>
                <a:lnTo>
                  <a:pt x="2863850" y="0"/>
                </a:lnTo>
                <a:lnTo>
                  <a:pt x="0" y="0"/>
                </a:lnTo>
              </a:path>
            </a:pathLst>
          </a:custGeom>
          <a:noFill/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663636" y="4478060"/>
            <a:ext cx="3888000" cy="279400"/>
          </a:xfrm>
          <a:custGeom>
            <a:avLst/>
            <a:gdLst>
              <a:gd name="connsiteX0" fmla="*/ 3143250 w 3143250"/>
              <a:gd name="connsiteY0" fmla="*/ 279400 h 279400"/>
              <a:gd name="connsiteX1" fmla="*/ 2863850 w 3143250"/>
              <a:gd name="connsiteY1" fmla="*/ 0 h 279400"/>
              <a:gd name="connsiteX2" fmla="*/ 0 w 3143250"/>
              <a:gd name="connsiteY2" fmla="*/ 0 h 279400"/>
            </a:gdLst>
            <a:rect l="l" t="t" r="r" b="b"/>
            <a:pathLst>
              <a:path w="3143250" h="279400">
                <a:moveTo>
                  <a:pt x="3143250" y="279400"/>
                </a:moveTo>
                <a:lnTo>
                  <a:pt x="2863850" y="0"/>
                </a:lnTo>
                <a:lnTo>
                  <a:pt x="0" y="0"/>
                </a:lnTo>
              </a:path>
            </a:pathLst>
          </a:custGeom>
          <a:noFill/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6396" y="1621726"/>
            <a:ext cx="3556807" cy="536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6396" y="2238667"/>
            <a:ext cx="3556807" cy="1541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Tokenization is the process of breaking down text into individual units called tokens.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6396" y="4192671"/>
            <a:ext cx="3556807" cy="536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6396" y="4765195"/>
            <a:ext cx="3556807" cy="1541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example, tokenizing supplier descriptions can help in identifying key features and improving search functionality.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965822" y="2517076"/>
            <a:ext cx="3556807" cy="536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965823" y="3134017"/>
            <a:ext cx="3556807" cy="1541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 supply chain management, tokenization can be used to preprocess text data such as supplier descriptions or product reviews.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041809" y="2418351"/>
            <a:ext cx="2108384" cy="2108384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>
                <a:lumMod val="50000"/>
                <a:alpha val="50000"/>
              </a:schemeClr>
            </a:solidFill>
            <a:miter/>
          </a:ln>
          <a:effectLst>
            <a:outerShdw dist="38100" blurRad="190500" dir="5400000" sx="100000" sy="100000" kx="0" ky="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904461" y="2281004"/>
            <a:ext cx="2383080" cy="2383078"/>
          </a:xfrm>
          <a:custGeom>
            <a:avLst/>
            <a:gdLst>
              <a:gd name="connsiteX0" fmla="*/ 1384092 w 2768184"/>
              <a:gd name="connsiteY0" fmla="*/ 199136 h 2768182"/>
              <a:gd name="connsiteX1" fmla="*/ 199136 w 2768184"/>
              <a:gd name="connsiteY1" fmla="*/ 1384091 h 2768182"/>
              <a:gd name="connsiteX2" fmla="*/ 1384092 w 2768184"/>
              <a:gd name="connsiteY2" fmla="*/ 2569046 h 2768182"/>
              <a:gd name="connsiteX3" fmla="*/ 2569048 w 2768184"/>
              <a:gd name="connsiteY3" fmla="*/ 1384091 h 2768182"/>
              <a:gd name="connsiteX4" fmla="*/ 1384092 w 2768184"/>
              <a:gd name="connsiteY4" fmla="*/ 199136 h 2768182"/>
              <a:gd name="connsiteX5" fmla="*/ 1384092 w 2768184"/>
              <a:gd name="connsiteY5" fmla="*/ 0 h 2768182"/>
              <a:gd name="connsiteX6" fmla="*/ 2768184 w 2768184"/>
              <a:gd name="connsiteY6" fmla="*/ 1384091 h 2768182"/>
              <a:gd name="connsiteX7" fmla="*/ 1384092 w 2768184"/>
              <a:gd name="connsiteY7" fmla="*/ 2768182 h 2768182"/>
              <a:gd name="connsiteX8" fmla="*/ 0 w 2768184"/>
              <a:gd name="connsiteY8" fmla="*/ 1384091 h 2768182"/>
              <a:gd name="connsiteX9" fmla="*/ 1384092 w 2768184"/>
              <a:gd name="connsiteY9" fmla="*/ 0 h 2768182"/>
            </a:gdLst>
            <a:rect l="l" t="t" r="r" b="b"/>
            <a:pathLst>
              <a:path w="2768184" h="2768182">
                <a:moveTo>
                  <a:pt x="1384092" y="199136"/>
                </a:moveTo>
                <a:cubicBezTo>
                  <a:pt x="729659" y="199136"/>
                  <a:pt x="199136" y="729658"/>
                  <a:pt x="199136" y="1384091"/>
                </a:cubicBezTo>
                <a:cubicBezTo>
                  <a:pt x="199136" y="2038524"/>
                  <a:pt x="729659" y="2569046"/>
                  <a:pt x="1384092" y="2569046"/>
                </a:cubicBezTo>
                <a:cubicBezTo>
                  <a:pt x="2038525" y="2569046"/>
                  <a:pt x="2569048" y="2038524"/>
                  <a:pt x="2569048" y="1384091"/>
                </a:cubicBezTo>
                <a:cubicBezTo>
                  <a:pt x="2569048" y="729658"/>
                  <a:pt x="2038525" y="199136"/>
                  <a:pt x="1384092" y="199136"/>
                </a:cubicBezTo>
                <a:close/>
                <a:moveTo>
                  <a:pt x="1384092" y="0"/>
                </a:moveTo>
                <a:cubicBezTo>
                  <a:pt x="2148505" y="0"/>
                  <a:pt x="2768184" y="619679"/>
                  <a:pt x="2768184" y="1384091"/>
                </a:cubicBezTo>
                <a:cubicBezTo>
                  <a:pt x="2768184" y="2148503"/>
                  <a:pt x="2148505" y="2768182"/>
                  <a:pt x="1384092" y="2768182"/>
                </a:cubicBezTo>
                <a:cubicBezTo>
                  <a:pt x="619679" y="2768182"/>
                  <a:pt x="0" y="2148503"/>
                  <a:pt x="0" y="1384091"/>
                </a:cubicBezTo>
                <a:cubicBezTo>
                  <a:pt x="0" y="619679"/>
                  <a:pt x="619679" y="0"/>
                  <a:pt x="138409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5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476491" y="4240191"/>
            <a:ext cx="283204" cy="283204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>
            <a:noFill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544257" y="4307957"/>
            <a:ext cx="147672" cy="147672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>
                <a:lumMod val="50000"/>
                <a:alpha val="50000"/>
              </a:schemeClr>
            </a:solidFill>
            <a:miter/>
          </a:ln>
          <a:effectLst>
            <a:outerShdw dist="38100" blurRad="190500" dir="5400000" sx="100000" sy="100000" kx="0" ky="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661786" y="3052339"/>
            <a:ext cx="868428" cy="84040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476491" y="2449311"/>
            <a:ext cx="283204" cy="283204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>
            <a:noFill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544257" y="2517077"/>
            <a:ext cx="147672" cy="147672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>
                <a:lumMod val="50000"/>
                <a:alpha val="50000"/>
              </a:schemeClr>
            </a:solidFill>
            <a:miter/>
          </a:ln>
          <a:effectLst>
            <a:outerShdw dist="38100" blurRad="190500" dir="5400000" sx="100000" sy="100000" kx="0" ky="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629159" y="3306561"/>
            <a:ext cx="283204" cy="283204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>
            <a:noFill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696925" y="3374327"/>
            <a:ext cx="147672" cy="147672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>
                <a:lumMod val="50000"/>
                <a:alpha val="50000"/>
              </a:schemeClr>
            </a:solidFill>
            <a:miter/>
          </a:ln>
          <a:effectLst>
            <a:outerShdw dist="38100" blurRad="190500" dir="5400000" sx="100000" sy="100000" kx="0" ky="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Tokenization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399" y="1130300"/>
            <a:ext cx="5337372" cy="15085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78442" y="1402737"/>
            <a:ext cx="937195" cy="937195"/>
          </a:xfrm>
          <a:prstGeom prst="ellipse">
            <a:avLst/>
          </a:prstGeom>
          <a:solidFill>
            <a:schemeClr val="accent1">
              <a:alpha val="13000"/>
            </a:schemeClr>
          </a:solidFill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99849" y="1524145"/>
            <a:ext cx="694381" cy="694381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99849" y="1524145"/>
            <a:ext cx="694381" cy="694381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99849" y="1524145"/>
            <a:ext cx="694381" cy="694381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99849" y="1524145"/>
            <a:ext cx="694381" cy="694381"/>
          </a:xfrm>
          <a:prstGeom prst="ellipse">
            <a:avLst/>
          </a:prstGeom>
          <a:gradFill>
            <a:gsLst>
              <a:gs pos="71000">
                <a:schemeClr val="accent2">
                  <a:lumMod val="20000"/>
                  <a:lumOff val="80000"/>
                  <a:alpha val="0"/>
                </a:schemeClr>
              </a:gs>
              <a:gs pos="86000">
                <a:schemeClr val="accent2">
                  <a:lumMod val="20000"/>
                  <a:lumOff val="8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99849" y="1524145"/>
            <a:ext cx="694381" cy="69438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783316" y="1261326"/>
            <a:ext cx="3987706" cy="12126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Embeddings are numerical representations of tokens that capture their semantic meaning.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99849" y="1524145"/>
            <a:ext cx="694381" cy="6943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399" y="4332591"/>
            <a:ext cx="5337372" cy="15085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78442" y="4605027"/>
            <a:ext cx="937195" cy="937195"/>
          </a:xfrm>
          <a:prstGeom prst="ellipse">
            <a:avLst/>
          </a:prstGeom>
          <a:solidFill>
            <a:schemeClr val="accent1">
              <a:alpha val="13000"/>
            </a:schemeClr>
          </a:solidFill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99849" y="4726435"/>
            <a:ext cx="694381" cy="694381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99849" y="4726435"/>
            <a:ext cx="694381" cy="694381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99849" y="4726435"/>
            <a:ext cx="694381" cy="694381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99849" y="4726435"/>
            <a:ext cx="694381" cy="694381"/>
          </a:xfrm>
          <a:prstGeom prst="ellipse">
            <a:avLst/>
          </a:prstGeom>
          <a:gradFill>
            <a:gsLst>
              <a:gs pos="71000">
                <a:schemeClr val="accent2">
                  <a:lumMod val="20000"/>
                  <a:lumOff val="80000"/>
                  <a:alpha val="0"/>
                </a:schemeClr>
              </a:gs>
              <a:gs pos="86000">
                <a:schemeClr val="accent2">
                  <a:lumMod val="20000"/>
                  <a:lumOff val="8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99849" y="4726435"/>
            <a:ext cx="694381" cy="69438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783316" y="4463616"/>
            <a:ext cx="3987706" cy="12126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instance, embeddings can help in clustering suppliers based on their characteristics or identifying similar products for cross- selling opportunities.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99849" y="4726435"/>
            <a:ext cx="694381" cy="6943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60400" y="2731445"/>
            <a:ext cx="5337372" cy="15085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78443" y="3003882"/>
            <a:ext cx="937195" cy="937195"/>
          </a:xfrm>
          <a:prstGeom prst="ellipse">
            <a:avLst/>
          </a:prstGeom>
          <a:solidFill>
            <a:schemeClr val="accent1">
              <a:alpha val="13000"/>
            </a:schemeClr>
          </a:solidFill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99850" y="3125290"/>
            <a:ext cx="694381" cy="694381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99850" y="3125290"/>
            <a:ext cx="694381" cy="694381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899850" y="3125290"/>
            <a:ext cx="694381" cy="694381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99850" y="3125290"/>
            <a:ext cx="694381" cy="694381"/>
          </a:xfrm>
          <a:prstGeom prst="ellipse">
            <a:avLst/>
          </a:prstGeom>
          <a:gradFill>
            <a:gsLst>
              <a:gs pos="71000">
                <a:schemeClr val="accent2">
                  <a:lumMod val="20000"/>
                  <a:lumOff val="80000"/>
                  <a:alpha val="0"/>
                </a:schemeClr>
              </a:gs>
              <a:gs pos="86000">
                <a:schemeClr val="accent2">
                  <a:lumMod val="20000"/>
                  <a:lumOff val="8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99850" y="3125290"/>
            <a:ext cx="694381" cy="69438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1783316" y="2862471"/>
            <a:ext cx="3987706" cy="12126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 SCM, embeddings can be used to analyze supplier relationships or product similarities.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899850" y="3125290"/>
            <a:ext cx="694381" cy="6943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702138" y="1314450"/>
            <a:ext cx="4711420" cy="4249881"/>
          </a:xfrm>
          <a:prstGeom prst="roundRect">
            <a:avLst>
              <a:gd name="adj" fmla="val 16295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1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3663" t="1325" r="9047" b="5778"/>
          <a:stretch>
            <a:fillRect/>
          </a:stretch>
        </p:blipFill>
        <p:spPr>
          <a:xfrm rot="0" flipH="0" flipV="0">
            <a:off x="6776535" y="1375288"/>
            <a:ext cx="4562626" cy="4107422"/>
          </a:xfrm>
          <a:custGeom>
            <a:avLst/>
            <a:gdLst>
              <a:gd name="connsiteX0" fmla="*/ 774255 w 5118100"/>
              <a:gd name="connsiteY0" fmla="*/ 0 h 4645440"/>
              <a:gd name="connsiteX1" fmla="*/ 4343845 w 5118100"/>
              <a:gd name="connsiteY1" fmla="*/ 0 h 4645440"/>
              <a:gd name="connsiteX2" fmla="*/ 5118100 w 5118100"/>
              <a:gd name="connsiteY2" fmla="*/ 774255 h 4645440"/>
              <a:gd name="connsiteX3" fmla="*/ 5118100 w 5118100"/>
              <a:gd name="connsiteY3" fmla="*/ 3871185 h 4645440"/>
              <a:gd name="connsiteX4" fmla="*/ 4343845 w 5118100"/>
              <a:gd name="connsiteY4" fmla="*/ 4645440 h 4645440"/>
              <a:gd name="connsiteX5" fmla="*/ 774255 w 5118100"/>
              <a:gd name="connsiteY5" fmla="*/ 4645440 h 4645440"/>
              <a:gd name="connsiteX6" fmla="*/ 0 w 5118100"/>
              <a:gd name="connsiteY6" fmla="*/ 3871185 h 4645440"/>
              <a:gd name="connsiteX7" fmla="*/ 0 w 5118100"/>
              <a:gd name="connsiteY7" fmla="*/ 774255 h 4645440"/>
              <a:gd name="connsiteX8" fmla="*/ 774255 w 5118100"/>
              <a:gd name="connsiteY8" fmla="*/ 0 h 4645440"/>
            </a:gdLst>
            <a:rect l="l" t="t" r="r" b="b"/>
            <a:pathLst>
              <a:path w="5118100" h="4645440">
                <a:moveTo>
                  <a:pt x="774255" y="0"/>
                </a:moveTo>
                <a:lnTo>
                  <a:pt x="4343845" y="0"/>
                </a:lnTo>
                <a:cubicBezTo>
                  <a:pt x="4771454" y="0"/>
                  <a:pt x="5118100" y="346646"/>
                  <a:pt x="5118100" y="774255"/>
                </a:cubicBezTo>
                <a:lnTo>
                  <a:pt x="5118100" y="3871185"/>
                </a:lnTo>
                <a:cubicBezTo>
                  <a:pt x="5118100" y="4298794"/>
                  <a:pt x="4771454" y="4645440"/>
                  <a:pt x="4343845" y="4645440"/>
                </a:cubicBezTo>
                <a:lnTo>
                  <a:pt x="774255" y="4645440"/>
                </a:lnTo>
                <a:cubicBezTo>
                  <a:pt x="346646" y="4645440"/>
                  <a:pt x="0" y="4298794"/>
                  <a:pt x="0" y="3871185"/>
                </a:cubicBezTo>
                <a:lnTo>
                  <a:pt x="0" y="774255"/>
                </a:lnTo>
                <a:cubicBezTo>
                  <a:pt x="0" y="346646"/>
                  <a:pt x="346646" y="0"/>
                  <a:pt x="77425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Embeddings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549235" y="2505003"/>
            <a:ext cx="2969330" cy="296932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944592" y="676115"/>
            <a:ext cx="1807418" cy="180741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301171" y="4587317"/>
            <a:ext cx="1277181" cy="127718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24018" y="2265571"/>
            <a:ext cx="816105" cy="81610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607749" y="5739778"/>
            <a:ext cx="617842" cy="61784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815398" y="4487957"/>
            <a:ext cx="355029" cy="35502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965083" y="2274792"/>
            <a:ext cx="355029" cy="35502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066520" y="5410109"/>
            <a:ext cx="318143" cy="31814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687929" y="2514914"/>
            <a:ext cx="288283" cy="3122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803054" y="5935083"/>
            <a:ext cx="227232" cy="22723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0326" t="28502" r="30283" b="19056"/>
          <a:stretch>
            <a:fillRect/>
          </a:stretch>
        </p:blipFill>
        <p:spPr>
          <a:xfrm rot="0" flipH="0" flipV="0">
            <a:off x="8548900" y="2504667"/>
            <a:ext cx="2970000" cy="2970000"/>
          </a:xfrm>
          <a:custGeom>
            <a:avLst/>
            <a:gdLst/>
            <a:rect l="l" t="t" r="r" b="b"/>
            <a:pathLst>
              <a:path w="2970000" h="2970000">
                <a:moveTo>
                  <a:pt x="1485000" y="0"/>
                </a:moveTo>
                <a:cubicBezTo>
                  <a:pt x="2305143" y="0"/>
                  <a:pt x="2970000" y="664857"/>
                  <a:pt x="2970000" y="1485000"/>
                </a:cubicBezTo>
                <a:cubicBezTo>
                  <a:pt x="2970000" y="2305143"/>
                  <a:pt x="2305143" y="2970000"/>
                  <a:pt x="1485000" y="2970000"/>
                </a:cubicBezTo>
                <a:cubicBezTo>
                  <a:pt x="664857" y="2970000"/>
                  <a:pt x="0" y="2305143"/>
                  <a:pt x="0" y="1485000"/>
                </a:cubicBezTo>
                <a:cubicBezTo>
                  <a:pt x="0" y="664857"/>
                  <a:pt x="664857" y="0"/>
                  <a:pt x="14850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0326" t="28502" r="30283" b="19056"/>
          <a:stretch>
            <a:fillRect/>
          </a:stretch>
        </p:blipFill>
        <p:spPr>
          <a:xfrm rot="0" flipH="0" flipV="0">
            <a:off x="7946501" y="678024"/>
            <a:ext cx="1803600" cy="1803600"/>
          </a:xfrm>
          <a:custGeom>
            <a:avLst/>
            <a:gdLst/>
            <a:rect l="l" t="t" r="r" b="b"/>
            <a:pathLst>
              <a:path w="1803600" h="1803600">
                <a:moveTo>
                  <a:pt x="901800" y="0"/>
                </a:moveTo>
                <a:cubicBezTo>
                  <a:pt x="1399850" y="0"/>
                  <a:pt x="1803600" y="403750"/>
                  <a:pt x="1803600" y="901800"/>
                </a:cubicBezTo>
                <a:cubicBezTo>
                  <a:pt x="1803600" y="1399850"/>
                  <a:pt x="1399850" y="1803600"/>
                  <a:pt x="901800" y="1803600"/>
                </a:cubicBezTo>
                <a:cubicBezTo>
                  <a:pt x="403750" y="1803600"/>
                  <a:pt x="0" y="1399850"/>
                  <a:pt x="0" y="901800"/>
                </a:cubicBezTo>
                <a:cubicBezTo>
                  <a:pt x="0" y="403750"/>
                  <a:pt x="403750" y="0"/>
                  <a:pt x="901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0326" t="28502" r="30283" b="19056"/>
          <a:stretch>
            <a:fillRect/>
          </a:stretch>
        </p:blipFill>
        <p:spPr>
          <a:xfrm rot="0" flipH="0" flipV="0">
            <a:off x="7300761" y="4586907"/>
            <a:ext cx="1278000" cy="1278000"/>
          </a:xfrm>
          <a:custGeom>
            <a:avLst/>
            <a:gdLst/>
            <a:rect l="l" t="t" r="r" b="b"/>
            <a:pathLst>
              <a:path w="1278000" h="1278000">
                <a:moveTo>
                  <a:pt x="639000" y="0"/>
                </a:moveTo>
                <a:cubicBezTo>
                  <a:pt x="991910" y="0"/>
                  <a:pt x="1278000" y="286090"/>
                  <a:pt x="1278000" y="639000"/>
                </a:cubicBezTo>
                <a:cubicBezTo>
                  <a:pt x="1278000" y="991910"/>
                  <a:pt x="991910" y="1278000"/>
                  <a:pt x="639000" y="1278000"/>
                </a:cubicBezTo>
                <a:cubicBezTo>
                  <a:pt x="286090" y="1278000"/>
                  <a:pt x="0" y="991910"/>
                  <a:pt x="0" y="639000"/>
                </a:cubicBezTo>
                <a:cubicBezTo>
                  <a:pt x="0" y="286090"/>
                  <a:pt x="286090" y="0"/>
                  <a:pt x="639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0" flipH="0" flipV="0">
            <a:off x="660400" y="1932940"/>
            <a:ext cx="5181600" cy="1211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Transformers are a type of neural network architecture that relies on self- attention mechanisms.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60400" y="4922520"/>
            <a:ext cx="5181600" cy="1211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example, transformers can be used to generate predictive maintenance schedules based on historical maintenance data and equipment descriptions.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60400" y="3427730"/>
            <a:ext cx="5181600" cy="1211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They have revolutionized natural language processing and have significant applications in SCM.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Transformers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6534" r="0" b="6534"/>
          <a:stretch>
            <a:fillRect/>
          </a:stretch>
        </p:blipFill>
        <p:spPr>
          <a:xfrm rot="0" flipH="1" flipV="0">
            <a:off x="-202674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1" flipV="0">
            <a:off x="-49802" y="0"/>
            <a:ext cx="1224180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37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74773" y="1519191"/>
            <a:ext cx="3938085" cy="1312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06188" y="2913378"/>
            <a:ext cx="183685" cy="183685"/>
          </a:xfrm>
          <a:prstGeom prst="donu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6217640" y="2992520"/>
            <a:ext cx="519947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  <a:alpha val="0"/>
                </a:schemeClr>
              </a:gs>
              <a:gs pos="94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689770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35482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185631" y="6299460"/>
            <a:ext cx="231198" cy="231198"/>
          </a:xfrm>
          <a:prstGeom prst="chevron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7365" y="528060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968302" y="-444500"/>
            <a:ext cx="2707761" cy="32766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422900" y="3214838"/>
            <a:ext cx="6253163" cy="2302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Core TechniquesAttention, Temperature, RAG</a:t>
            </a: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958485" y="4843246"/>
            <a:ext cx="1595120" cy="523745"/>
          </a:xfrm>
          <a:prstGeom prst="round2DiagRect">
            <a:avLst>
              <a:gd name="adj1" fmla="val 28766"/>
              <a:gd name="adj2" fmla="val 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460406" y="4843246"/>
            <a:ext cx="1595120" cy="523745"/>
          </a:xfrm>
          <a:prstGeom prst="round2DiagRect">
            <a:avLst>
              <a:gd name="adj1" fmla="val 28766"/>
              <a:gd name="adj2" fmla="val 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5695" y="2291637"/>
            <a:ext cx="3368872" cy="3014397"/>
          </a:xfrm>
          <a:prstGeom prst="roundRect">
            <a:avLst>
              <a:gd name="adj" fmla="val 511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342900" dir="0" sx="102000" sy="102000" kx="0" ky="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56945" y="2979420"/>
            <a:ext cx="2906373" cy="20650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Attention mechanisms allow models to focus on relevant parts of the input when generating output.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399447" y="2291637"/>
            <a:ext cx="1595120" cy="523745"/>
          </a:xfrm>
          <a:prstGeom prst="round2DiagRect">
            <a:avLst>
              <a:gd name="adj1" fmla="val 28766"/>
              <a:gd name="adj2" fmla="val 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115322" y="2291637"/>
            <a:ext cx="3368872" cy="3014397"/>
          </a:xfrm>
          <a:prstGeom prst="roundRect">
            <a:avLst>
              <a:gd name="adj" fmla="val 511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342900" dir="0" sx="102000" sy="102000" kx="0" ky="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346573" y="2979420"/>
            <a:ext cx="2906373" cy="20650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example, an attention- based model can identify key clauses in a contract that may impact delivery schedules or pricing.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889075" y="2291637"/>
            <a:ext cx="1595120" cy="523745"/>
          </a:xfrm>
          <a:prstGeom prst="round2DiagRect">
            <a:avLst>
              <a:gd name="adj1" fmla="val 28766"/>
              <a:gd name="adj2" fmla="val 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370509" y="1897409"/>
            <a:ext cx="3368872" cy="3408625"/>
          </a:xfrm>
          <a:prstGeom prst="roundRect">
            <a:avLst>
              <a:gd name="adj" fmla="val 511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601759" y="2585193"/>
            <a:ext cx="2906373" cy="20650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 SCM, attention can be used to highlight critical information in supply chain documents such as contracts or invoices.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144261" y="1897410"/>
            <a:ext cx="1595120" cy="523745"/>
          </a:xfrm>
          <a:prstGeom prst="round2DiagRect">
            <a:avLst>
              <a:gd name="adj1" fmla="val 28766"/>
              <a:gd name="adj2" fmla="val 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5102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800000" flipH="0" flipV="0">
            <a:off x="11081836" y="4869263"/>
            <a:ext cx="326575" cy="326575"/>
          </a:xfrm>
          <a:custGeom>
            <a:avLst/>
            <a:gdLst>
              <a:gd name="connsiteX0" fmla="*/ 504933 w 1009867"/>
              <a:gd name="connsiteY0" fmla="*/ 1009867 h 1009867"/>
              <a:gd name="connsiteX1" fmla="*/ 504934 w 1009867"/>
              <a:gd name="connsiteY1" fmla="*/ 1009866 h 1009867"/>
              <a:gd name="connsiteX2" fmla="*/ 373440 w 1009867"/>
              <a:gd name="connsiteY2" fmla="*/ 878372 h 1009867"/>
              <a:gd name="connsiteX3" fmla="*/ 373440 w 1009867"/>
              <a:gd name="connsiteY3" fmla="*/ 636427 h 1009867"/>
              <a:gd name="connsiteX4" fmla="*/ 131494 w 1009867"/>
              <a:gd name="connsiteY4" fmla="*/ 636427 h 1009867"/>
              <a:gd name="connsiteX5" fmla="*/ 0 w 1009867"/>
              <a:gd name="connsiteY5" fmla="*/ 504933 h 1009867"/>
              <a:gd name="connsiteX6" fmla="*/ 131494 w 1009867"/>
              <a:gd name="connsiteY6" fmla="*/ 373439 h 1009867"/>
              <a:gd name="connsiteX7" fmla="*/ 373440 w 1009867"/>
              <a:gd name="connsiteY7" fmla="*/ 373439 h 1009867"/>
              <a:gd name="connsiteX8" fmla="*/ 373440 w 1009867"/>
              <a:gd name="connsiteY8" fmla="*/ 131494 h 1009867"/>
              <a:gd name="connsiteX9" fmla="*/ 504934 w 1009867"/>
              <a:gd name="connsiteY9" fmla="*/ 0 h 1009867"/>
              <a:gd name="connsiteX10" fmla="*/ 636428 w 1009867"/>
              <a:gd name="connsiteY10" fmla="*/ 131494 h 1009867"/>
              <a:gd name="connsiteX11" fmla="*/ 636428 w 1009867"/>
              <a:gd name="connsiteY11" fmla="*/ 373439 h 1009867"/>
              <a:gd name="connsiteX12" fmla="*/ 878373 w 1009867"/>
              <a:gd name="connsiteY12" fmla="*/ 373440 h 1009867"/>
              <a:gd name="connsiteX13" fmla="*/ 1009867 w 1009867"/>
              <a:gd name="connsiteY13" fmla="*/ 504934 h 1009867"/>
              <a:gd name="connsiteX14" fmla="*/ 1009866 w 1009867"/>
              <a:gd name="connsiteY14" fmla="*/ 504933 h 1009867"/>
              <a:gd name="connsiteX15" fmla="*/ 878372 w 1009867"/>
              <a:gd name="connsiteY15" fmla="*/ 636427 h 1009867"/>
              <a:gd name="connsiteX16" fmla="*/ 636428 w 1009867"/>
              <a:gd name="connsiteY16" fmla="*/ 636427 h 1009867"/>
              <a:gd name="connsiteX17" fmla="*/ 636427 w 1009867"/>
              <a:gd name="connsiteY17" fmla="*/ 878373 h 1009867"/>
              <a:gd name="connsiteX18" fmla="*/ 504933 w 1009867"/>
              <a:gd name="connsiteY18" fmla="*/ 1009867 h 1009867"/>
            </a:gdLst>
            <a:rect l="l" t="t" r="r" b="b"/>
            <a:pathLst>
              <a:path w="1009867" h="1009867">
                <a:moveTo>
                  <a:pt x="504933" y="1009867"/>
                </a:moveTo>
                <a:lnTo>
                  <a:pt x="504934" y="1009866"/>
                </a:lnTo>
                <a:cubicBezTo>
                  <a:pt x="432312" y="1009866"/>
                  <a:pt x="373440" y="950994"/>
                  <a:pt x="373440" y="878372"/>
                </a:cubicBezTo>
                <a:lnTo>
                  <a:pt x="373440" y="636427"/>
                </a:lnTo>
                <a:lnTo>
                  <a:pt x="131494" y="636427"/>
                </a:lnTo>
                <a:cubicBezTo>
                  <a:pt x="58872" y="636427"/>
                  <a:pt x="0" y="577555"/>
                  <a:pt x="0" y="504933"/>
                </a:cubicBezTo>
                <a:cubicBezTo>
                  <a:pt x="0" y="432311"/>
                  <a:pt x="58872" y="373439"/>
                  <a:pt x="131494" y="373439"/>
                </a:cubicBezTo>
                <a:lnTo>
                  <a:pt x="373440" y="373439"/>
                </a:lnTo>
                <a:lnTo>
                  <a:pt x="373440" y="131494"/>
                </a:lnTo>
                <a:cubicBezTo>
                  <a:pt x="373440" y="58872"/>
                  <a:pt x="432312" y="0"/>
                  <a:pt x="504934" y="0"/>
                </a:cubicBezTo>
                <a:cubicBezTo>
                  <a:pt x="577556" y="0"/>
                  <a:pt x="636428" y="58872"/>
                  <a:pt x="636428" y="131494"/>
                </a:cubicBezTo>
                <a:lnTo>
                  <a:pt x="636428" y="373439"/>
                </a:lnTo>
                <a:lnTo>
                  <a:pt x="878373" y="373440"/>
                </a:lnTo>
                <a:cubicBezTo>
                  <a:pt x="950995" y="373440"/>
                  <a:pt x="1009867" y="432312"/>
                  <a:pt x="1009867" y="504934"/>
                </a:cubicBezTo>
                <a:lnTo>
                  <a:pt x="1009866" y="504933"/>
                </a:lnTo>
                <a:cubicBezTo>
                  <a:pt x="1009866" y="577555"/>
                  <a:pt x="950994" y="636427"/>
                  <a:pt x="878372" y="636427"/>
                </a:cubicBezTo>
                <a:lnTo>
                  <a:pt x="636428" y="636427"/>
                </a:lnTo>
                <a:lnTo>
                  <a:pt x="636427" y="878373"/>
                </a:lnTo>
                <a:cubicBezTo>
                  <a:pt x="636427" y="950995"/>
                  <a:pt x="577555" y="1009867"/>
                  <a:pt x="504933" y="10098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0" flipV="0">
            <a:off x="3592465" y="4869263"/>
            <a:ext cx="326575" cy="326575"/>
          </a:xfrm>
          <a:custGeom>
            <a:avLst/>
            <a:gdLst>
              <a:gd name="connsiteX0" fmla="*/ 504933 w 1009867"/>
              <a:gd name="connsiteY0" fmla="*/ 1009867 h 1009867"/>
              <a:gd name="connsiteX1" fmla="*/ 504934 w 1009867"/>
              <a:gd name="connsiteY1" fmla="*/ 1009866 h 1009867"/>
              <a:gd name="connsiteX2" fmla="*/ 373440 w 1009867"/>
              <a:gd name="connsiteY2" fmla="*/ 878372 h 1009867"/>
              <a:gd name="connsiteX3" fmla="*/ 373440 w 1009867"/>
              <a:gd name="connsiteY3" fmla="*/ 636427 h 1009867"/>
              <a:gd name="connsiteX4" fmla="*/ 131494 w 1009867"/>
              <a:gd name="connsiteY4" fmla="*/ 636427 h 1009867"/>
              <a:gd name="connsiteX5" fmla="*/ 0 w 1009867"/>
              <a:gd name="connsiteY5" fmla="*/ 504933 h 1009867"/>
              <a:gd name="connsiteX6" fmla="*/ 131494 w 1009867"/>
              <a:gd name="connsiteY6" fmla="*/ 373439 h 1009867"/>
              <a:gd name="connsiteX7" fmla="*/ 373440 w 1009867"/>
              <a:gd name="connsiteY7" fmla="*/ 373439 h 1009867"/>
              <a:gd name="connsiteX8" fmla="*/ 373440 w 1009867"/>
              <a:gd name="connsiteY8" fmla="*/ 131494 h 1009867"/>
              <a:gd name="connsiteX9" fmla="*/ 504934 w 1009867"/>
              <a:gd name="connsiteY9" fmla="*/ 0 h 1009867"/>
              <a:gd name="connsiteX10" fmla="*/ 636428 w 1009867"/>
              <a:gd name="connsiteY10" fmla="*/ 131494 h 1009867"/>
              <a:gd name="connsiteX11" fmla="*/ 636428 w 1009867"/>
              <a:gd name="connsiteY11" fmla="*/ 373439 h 1009867"/>
              <a:gd name="connsiteX12" fmla="*/ 878373 w 1009867"/>
              <a:gd name="connsiteY12" fmla="*/ 373440 h 1009867"/>
              <a:gd name="connsiteX13" fmla="*/ 1009867 w 1009867"/>
              <a:gd name="connsiteY13" fmla="*/ 504934 h 1009867"/>
              <a:gd name="connsiteX14" fmla="*/ 1009866 w 1009867"/>
              <a:gd name="connsiteY14" fmla="*/ 504933 h 1009867"/>
              <a:gd name="connsiteX15" fmla="*/ 878372 w 1009867"/>
              <a:gd name="connsiteY15" fmla="*/ 636427 h 1009867"/>
              <a:gd name="connsiteX16" fmla="*/ 636428 w 1009867"/>
              <a:gd name="connsiteY16" fmla="*/ 636427 h 1009867"/>
              <a:gd name="connsiteX17" fmla="*/ 636427 w 1009867"/>
              <a:gd name="connsiteY17" fmla="*/ 878373 h 1009867"/>
              <a:gd name="connsiteX18" fmla="*/ 504933 w 1009867"/>
              <a:gd name="connsiteY18" fmla="*/ 1009867 h 1009867"/>
            </a:gdLst>
            <a:rect l="l" t="t" r="r" b="b"/>
            <a:pathLst>
              <a:path w="1009867" h="1009867">
                <a:moveTo>
                  <a:pt x="504933" y="1009867"/>
                </a:moveTo>
                <a:lnTo>
                  <a:pt x="504934" y="1009866"/>
                </a:lnTo>
                <a:cubicBezTo>
                  <a:pt x="432312" y="1009866"/>
                  <a:pt x="373440" y="950994"/>
                  <a:pt x="373440" y="878372"/>
                </a:cubicBezTo>
                <a:lnTo>
                  <a:pt x="373440" y="636427"/>
                </a:lnTo>
                <a:lnTo>
                  <a:pt x="131494" y="636427"/>
                </a:lnTo>
                <a:cubicBezTo>
                  <a:pt x="58872" y="636427"/>
                  <a:pt x="0" y="577555"/>
                  <a:pt x="0" y="504933"/>
                </a:cubicBezTo>
                <a:cubicBezTo>
                  <a:pt x="0" y="432311"/>
                  <a:pt x="58872" y="373439"/>
                  <a:pt x="131494" y="373439"/>
                </a:cubicBezTo>
                <a:lnTo>
                  <a:pt x="373440" y="373439"/>
                </a:lnTo>
                <a:lnTo>
                  <a:pt x="373440" y="131494"/>
                </a:lnTo>
                <a:cubicBezTo>
                  <a:pt x="373440" y="58872"/>
                  <a:pt x="432312" y="0"/>
                  <a:pt x="504934" y="0"/>
                </a:cubicBezTo>
                <a:cubicBezTo>
                  <a:pt x="577556" y="0"/>
                  <a:pt x="636428" y="58872"/>
                  <a:pt x="636428" y="131494"/>
                </a:cubicBezTo>
                <a:lnTo>
                  <a:pt x="636428" y="373439"/>
                </a:lnTo>
                <a:lnTo>
                  <a:pt x="878373" y="373440"/>
                </a:lnTo>
                <a:cubicBezTo>
                  <a:pt x="950995" y="373440"/>
                  <a:pt x="1009867" y="432312"/>
                  <a:pt x="1009867" y="504934"/>
                </a:cubicBezTo>
                <a:lnTo>
                  <a:pt x="1009866" y="504933"/>
                </a:lnTo>
                <a:cubicBezTo>
                  <a:pt x="1009866" y="577555"/>
                  <a:pt x="950994" y="636427"/>
                  <a:pt x="878372" y="636427"/>
                </a:cubicBezTo>
                <a:lnTo>
                  <a:pt x="636428" y="636427"/>
                </a:lnTo>
                <a:lnTo>
                  <a:pt x="636427" y="878373"/>
                </a:lnTo>
                <a:cubicBezTo>
                  <a:pt x="636427" y="950995"/>
                  <a:pt x="577555" y="1009867"/>
                  <a:pt x="504933" y="10098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0" flipV="0">
            <a:off x="7337150" y="4869263"/>
            <a:ext cx="326575" cy="326575"/>
          </a:xfrm>
          <a:custGeom>
            <a:avLst/>
            <a:gdLst>
              <a:gd name="connsiteX0" fmla="*/ 504933 w 1009867"/>
              <a:gd name="connsiteY0" fmla="*/ 1009867 h 1009867"/>
              <a:gd name="connsiteX1" fmla="*/ 504934 w 1009867"/>
              <a:gd name="connsiteY1" fmla="*/ 1009866 h 1009867"/>
              <a:gd name="connsiteX2" fmla="*/ 373440 w 1009867"/>
              <a:gd name="connsiteY2" fmla="*/ 878372 h 1009867"/>
              <a:gd name="connsiteX3" fmla="*/ 373440 w 1009867"/>
              <a:gd name="connsiteY3" fmla="*/ 636427 h 1009867"/>
              <a:gd name="connsiteX4" fmla="*/ 131494 w 1009867"/>
              <a:gd name="connsiteY4" fmla="*/ 636427 h 1009867"/>
              <a:gd name="connsiteX5" fmla="*/ 0 w 1009867"/>
              <a:gd name="connsiteY5" fmla="*/ 504933 h 1009867"/>
              <a:gd name="connsiteX6" fmla="*/ 131494 w 1009867"/>
              <a:gd name="connsiteY6" fmla="*/ 373439 h 1009867"/>
              <a:gd name="connsiteX7" fmla="*/ 373440 w 1009867"/>
              <a:gd name="connsiteY7" fmla="*/ 373439 h 1009867"/>
              <a:gd name="connsiteX8" fmla="*/ 373440 w 1009867"/>
              <a:gd name="connsiteY8" fmla="*/ 131494 h 1009867"/>
              <a:gd name="connsiteX9" fmla="*/ 504934 w 1009867"/>
              <a:gd name="connsiteY9" fmla="*/ 0 h 1009867"/>
              <a:gd name="connsiteX10" fmla="*/ 636428 w 1009867"/>
              <a:gd name="connsiteY10" fmla="*/ 131494 h 1009867"/>
              <a:gd name="connsiteX11" fmla="*/ 636428 w 1009867"/>
              <a:gd name="connsiteY11" fmla="*/ 373439 h 1009867"/>
              <a:gd name="connsiteX12" fmla="*/ 878373 w 1009867"/>
              <a:gd name="connsiteY12" fmla="*/ 373440 h 1009867"/>
              <a:gd name="connsiteX13" fmla="*/ 1009867 w 1009867"/>
              <a:gd name="connsiteY13" fmla="*/ 504934 h 1009867"/>
              <a:gd name="connsiteX14" fmla="*/ 1009866 w 1009867"/>
              <a:gd name="connsiteY14" fmla="*/ 504933 h 1009867"/>
              <a:gd name="connsiteX15" fmla="*/ 878372 w 1009867"/>
              <a:gd name="connsiteY15" fmla="*/ 636427 h 1009867"/>
              <a:gd name="connsiteX16" fmla="*/ 636428 w 1009867"/>
              <a:gd name="connsiteY16" fmla="*/ 636427 h 1009867"/>
              <a:gd name="connsiteX17" fmla="*/ 636427 w 1009867"/>
              <a:gd name="connsiteY17" fmla="*/ 878373 h 1009867"/>
              <a:gd name="connsiteX18" fmla="*/ 504933 w 1009867"/>
              <a:gd name="connsiteY18" fmla="*/ 1009867 h 1009867"/>
            </a:gdLst>
            <a:rect l="l" t="t" r="r" b="b"/>
            <a:pathLst>
              <a:path w="1009867" h="1009867">
                <a:moveTo>
                  <a:pt x="504933" y="1009867"/>
                </a:moveTo>
                <a:lnTo>
                  <a:pt x="504934" y="1009866"/>
                </a:lnTo>
                <a:cubicBezTo>
                  <a:pt x="432312" y="1009866"/>
                  <a:pt x="373440" y="950994"/>
                  <a:pt x="373440" y="878372"/>
                </a:cubicBezTo>
                <a:lnTo>
                  <a:pt x="373440" y="636427"/>
                </a:lnTo>
                <a:lnTo>
                  <a:pt x="131494" y="636427"/>
                </a:lnTo>
                <a:cubicBezTo>
                  <a:pt x="58872" y="636427"/>
                  <a:pt x="0" y="577555"/>
                  <a:pt x="0" y="504933"/>
                </a:cubicBezTo>
                <a:cubicBezTo>
                  <a:pt x="0" y="432311"/>
                  <a:pt x="58872" y="373439"/>
                  <a:pt x="131494" y="373439"/>
                </a:cubicBezTo>
                <a:lnTo>
                  <a:pt x="373440" y="373439"/>
                </a:lnTo>
                <a:lnTo>
                  <a:pt x="373440" y="131494"/>
                </a:lnTo>
                <a:cubicBezTo>
                  <a:pt x="373440" y="58872"/>
                  <a:pt x="432312" y="0"/>
                  <a:pt x="504934" y="0"/>
                </a:cubicBezTo>
                <a:cubicBezTo>
                  <a:pt x="577556" y="0"/>
                  <a:pt x="636428" y="58872"/>
                  <a:pt x="636428" y="131494"/>
                </a:cubicBezTo>
                <a:lnTo>
                  <a:pt x="636428" y="373439"/>
                </a:lnTo>
                <a:lnTo>
                  <a:pt x="878373" y="373440"/>
                </a:lnTo>
                <a:cubicBezTo>
                  <a:pt x="950995" y="373440"/>
                  <a:pt x="1009867" y="432312"/>
                  <a:pt x="1009867" y="504934"/>
                </a:cubicBezTo>
                <a:lnTo>
                  <a:pt x="1009866" y="504933"/>
                </a:lnTo>
                <a:cubicBezTo>
                  <a:pt x="1009866" y="577555"/>
                  <a:pt x="950994" y="636427"/>
                  <a:pt x="878372" y="636427"/>
                </a:cubicBezTo>
                <a:lnTo>
                  <a:pt x="636428" y="636427"/>
                </a:lnTo>
                <a:lnTo>
                  <a:pt x="636427" y="878373"/>
                </a:lnTo>
                <a:cubicBezTo>
                  <a:pt x="636427" y="950995"/>
                  <a:pt x="577555" y="1009867"/>
                  <a:pt x="504933" y="1009867"/>
                </a:cubicBezTo>
                <a:close/>
              </a:path>
            </a:pathLst>
          </a:custGeom>
          <a:solidFill>
            <a:schemeClr val="accent1">
              <a:lumMod val="75000"/>
              <a:alpha val="3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Attention Mechanisms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493298"/>
            <a:ext cx="7497638" cy="1256306"/>
          </a:xfrm>
          <a:prstGeom prst="roundRect">
            <a:avLst>
              <a:gd name="adj" fmla="val 9375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763677" y="1667457"/>
            <a:ext cx="860282" cy="860282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818985" y="1722765"/>
            <a:ext cx="749667" cy="749667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65473" y="1624160"/>
            <a:ext cx="6559828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67134" y="1926312"/>
            <a:ext cx="6789972" cy="688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Temperature controls the randomness of the output, while Top- K sampling limits the number of possible next tokens.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67134" y="1705164"/>
            <a:ext cx="95416" cy="954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4021262" y="3035852"/>
            <a:ext cx="7497638" cy="1256306"/>
          </a:xfrm>
          <a:prstGeom prst="roundRect">
            <a:avLst>
              <a:gd name="adj" fmla="val 9375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3555341" y="3210011"/>
            <a:ext cx="860282" cy="860282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3610649" y="3265319"/>
            <a:ext cx="749667" cy="749667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879559" y="3166714"/>
            <a:ext cx="6559828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49415" y="3468866"/>
            <a:ext cx="6789972" cy="688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These techniques are useful in SCM for generating diverse and realistic scenarios in demand forecasting or risk assessment.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4649415" y="3247718"/>
            <a:ext cx="95416" cy="954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0400" y="4578406"/>
            <a:ext cx="7497638" cy="1256306"/>
          </a:xfrm>
          <a:prstGeom prst="roundRect">
            <a:avLst>
              <a:gd name="adj" fmla="val 9375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763677" y="4752565"/>
            <a:ext cx="860282" cy="860282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18985" y="4807873"/>
            <a:ext cx="749667" cy="749667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065473" y="4709268"/>
            <a:ext cx="6559828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67134" y="5011420"/>
            <a:ext cx="6789972" cy="688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For instance, using temperature and Top- K sampling, a model can generate multiple demand forecasts with varying levels of uncertainty.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67134" y="4790272"/>
            <a:ext cx="95416" cy="954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807300" y="3467718"/>
            <a:ext cx="356364" cy="34486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015636" y="1936055"/>
            <a:ext cx="356364" cy="32308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015636" y="5004524"/>
            <a:ext cx="356364" cy="35636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Temperature and Top-K Sampling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1" flipV="0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E8E8E8"/>
      </a:dk2>
      <a:lt2>
        <a:srgbClr val="156082"/>
      </a:lt2>
      <a:accent1>
        <a:srgbClr val="06162D"/>
      </a:accent1>
      <a:accent2>
        <a:srgbClr val="2EDEE2"/>
      </a:accent2>
      <a:accent3>
        <a:srgbClr val="18AFB3"/>
      </a:accent3>
      <a:accent4>
        <a:srgbClr val="107577"/>
      </a:accent4>
      <a:accent5>
        <a:srgbClr val="134792"/>
      </a:accent5>
      <a:accent6>
        <a:srgbClr val="0B2955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